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01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6477" y="1683799"/>
            <a:ext cx="12738100" cy="2426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286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3591" y="285"/>
                </a:moveTo>
                <a:lnTo>
                  <a:pt x="0" y="285"/>
                </a:lnTo>
                <a:lnTo>
                  <a:pt x="0" y="11309350"/>
                </a:lnTo>
                <a:lnTo>
                  <a:pt x="20103591" y="11309350"/>
                </a:lnTo>
                <a:lnTo>
                  <a:pt x="20103591" y="285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000" y="818113"/>
            <a:ext cx="18692099" cy="187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3593" y="2937384"/>
            <a:ext cx="17430750" cy="3688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oomberg.com/graphics/2023-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ximumtruth.org/p/my-new-tool-to-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2" Type="http://schemas.openxmlformats.org/officeDocument/2006/relationships/image" Target="../media/image38.jp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8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g"/><Relationship Id="rId4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g"/><Relationship Id="rId4" Type="http://schemas.openxmlformats.org/officeDocument/2006/relationships/image" Target="../media/image9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g"/><Relationship Id="rId4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7" Type="http://schemas.openxmlformats.org/officeDocument/2006/relationships/image" Target="../media/image106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jpg"/><Relationship Id="rId4" Type="http://schemas.openxmlformats.org/officeDocument/2006/relationships/image" Target="../media/image10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873" y="1737137"/>
            <a:ext cx="11911965" cy="24500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9300"/>
              </a:lnSpc>
              <a:spcBef>
                <a:spcPts val="505"/>
              </a:spcBef>
            </a:pPr>
            <a:r>
              <a:rPr lang="ru-RU" sz="8000" spc="-10" dirty="0"/>
              <a:t>7. </a:t>
            </a:r>
            <a:r>
              <a:rPr lang="ru-RU" sz="8000" spc="-10" dirty="0" err="1"/>
              <a:t>Жасанды</a:t>
            </a:r>
            <a:r>
              <a:rPr lang="ru-RU" sz="8000" spc="-10" dirty="0"/>
              <a:t> интеллект </a:t>
            </a:r>
            <a:r>
              <a:rPr lang="ru-RU" sz="8000" spc="-10" dirty="0" err="1"/>
              <a:t>негіздері</a:t>
            </a:r>
            <a:endParaRPr sz="8000" dirty="0"/>
          </a:p>
        </p:txBody>
      </p:sp>
      <p:sp>
        <p:nvSpPr>
          <p:cNvPr id="3" name="object 3"/>
          <p:cNvSpPr txBox="1"/>
          <p:nvPr/>
        </p:nvSpPr>
        <p:spPr>
          <a:xfrm>
            <a:off x="678873" y="4549799"/>
            <a:ext cx="15370175" cy="326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9445">
              <a:lnSpc>
                <a:spcPct val="120000"/>
              </a:lnSpc>
              <a:spcBef>
                <a:spcPts val="100"/>
              </a:spcBef>
            </a:pPr>
            <a:r>
              <a:rPr lang="ru-RU" sz="4500" b="1" dirty="0" err="1">
                <a:latin typeface="Arial"/>
                <a:cs typeface="Arial"/>
              </a:rPr>
              <a:t>Генеративті</a:t>
            </a:r>
            <a:r>
              <a:rPr lang="ru-RU" sz="4500" b="1" dirty="0">
                <a:latin typeface="Arial"/>
                <a:cs typeface="Arial"/>
              </a:rPr>
              <a:t> </a:t>
            </a:r>
            <a:r>
              <a:rPr lang="ru-RU" sz="4500" b="1" dirty="0" err="1">
                <a:latin typeface="Arial"/>
                <a:cs typeface="Arial"/>
              </a:rPr>
              <a:t>модельдердегі</a:t>
            </a:r>
            <a:r>
              <a:rPr lang="ru-RU" sz="4500" b="1" dirty="0">
                <a:latin typeface="Arial"/>
                <a:cs typeface="Arial"/>
              </a:rPr>
              <a:t> </a:t>
            </a:r>
            <a:r>
              <a:rPr lang="ru-RU" sz="4500" b="1" dirty="0" err="1">
                <a:latin typeface="Arial"/>
                <a:cs typeface="Arial"/>
              </a:rPr>
              <a:t>біржақтылықты</a:t>
            </a:r>
            <a:r>
              <a:rPr lang="ru-RU" sz="4500" b="1" dirty="0">
                <a:latin typeface="Arial"/>
                <a:cs typeface="Arial"/>
              </a:rPr>
              <a:t> </a:t>
            </a:r>
            <a:r>
              <a:rPr lang="ru-RU" sz="4500" b="1" dirty="0" err="1">
                <a:latin typeface="Arial"/>
                <a:cs typeface="Arial"/>
              </a:rPr>
              <a:t>түсіну</a:t>
            </a:r>
            <a:r>
              <a:rPr lang="ru-RU" sz="4500" b="1" dirty="0">
                <a:latin typeface="Arial"/>
                <a:cs typeface="Arial"/>
              </a:rPr>
              <a:t>, </a:t>
            </a:r>
            <a:r>
              <a:rPr lang="en-US" sz="4500" b="1" dirty="0">
                <a:latin typeface="Arial"/>
                <a:cs typeface="Arial"/>
              </a:rPr>
              <a:t>AI </a:t>
            </a:r>
            <a:r>
              <a:rPr lang="ru-RU" sz="4500" b="1" dirty="0" err="1">
                <a:latin typeface="Arial"/>
                <a:cs typeface="Arial"/>
              </a:rPr>
              <a:t>үлгілеріндегі</a:t>
            </a:r>
            <a:r>
              <a:rPr lang="ru-RU" sz="4500" b="1" dirty="0">
                <a:latin typeface="Arial"/>
                <a:cs typeface="Arial"/>
              </a:rPr>
              <a:t> </a:t>
            </a:r>
            <a:r>
              <a:rPr lang="ru-RU" sz="4500" b="1" dirty="0" err="1">
                <a:latin typeface="Arial"/>
                <a:cs typeface="Arial"/>
              </a:rPr>
              <a:t>біржақтылық</a:t>
            </a:r>
            <a:r>
              <a:rPr lang="ru-RU" sz="4500" b="1" dirty="0">
                <a:latin typeface="Arial"/>
                <a:cs typeface="Arial"/>
              </a:rPr>
              <a:t>: </a:t>
            </a:r>
            <a:r>
              <a:rPr lang="ru-RU" sz="4500" b="1" dirty="0" err="1">
                <a:latin typeface="Arial"/>
                <a:cs typeface="Arial"/>
              </a:rPr>
              <a:t>талдау</a:t>
            </a:r>
            <a:r>
              <a:rPr lang="ru-RU" sz="4500" b="1" dirty="0">
                <a:latin typeface="Arial"/>
                <a:cs typeface="Arial"/>
              </a:rPr>
              <a:t> </a:t>
            </a:r>
            <a:r>
              <a:rPr lang="ru-RU" sz="4500" b="1" dirty="0" err="1">
                <a:latin typeface="Arial"/>
                <a:cs typeface="Arial"/>
              </a:rPr>
              <a:t>және</a:t>
            </a:r>
            <a:r>
              <a:rPr lang="ru-RU" sz="4500" b="1" dirty="0">
                <a:latin typeface="Arial"/>
                <a:cs typeface="Arial"/>
              </a:rPr>
              <a:t> </a:t>
            </a:r>
            <a:r>
              <a:rPr lang="ru-RU" sz="4500" b="1" dirty="0" err="1">
                <a:latin typeface="Arial"/>
                <a:cs typeface="Arial"/>
              </a:rPr>
              <a:t>мысалдар,Білім</a:t>
            </a:r>
            <a:r>
              <a:rPr lang="ru-RU" sz="4500" b="1" dirty="0">
                <a:latin typeface="Arial"/>
                <a:cs typeface="Arial"/>
              </a:rPr>
              <a:t> </a:t>
            </a:r>
            <a:r>
              <a:rPr lang="ru-RU" sz="4500" b="1" dirty="0" err="1">
                <a:latin typeface="Arial"/>
                <a:cs typeface="Arial"/>
              </a:rPr>
              <a:t>беруде</a:t>
            </a:r>
            <a:r>
              <a:rPr lang="ru-RU" sz="4500" b="1" dirty="0">
                <a:latin typeface="Arial"/>
                <a:cs typeface="Arial"/>
              </a:rPr>
              <a:t> </a:t>
            </a:r>
            <a:r>
              <a:rPr lang="en-US" sz="4500" b="1" dirty="0">
                <a:latin typeface="Arial"/>
                <a:cs typeface="Arial"/>
              </a:rPr>
              <a:t>AI </a:t>
            </a:r>
            <a:r>
              <a:rPr lang="ru-RU" sz="4500" b="1" dirty="0" err="1">
                <a:latin typeface="Arial"/>
                <a:cs typeface="Arial"/>
              </a:rPr>
              <a:t>пайдаланудың</a:t>
            </a:r>
            <a:r>
              <a:rPr lang="ru-RU" sz="4500" b="1" dirty="0">
                <a:latin typeface="Arial"/>
                <a:cs typeface="Arial"/>
              </a:rPr>
              <a:t> </a:t>
            </a:r>
            <a:r>
              <a:rPr lang="ru-RU" sz="4500" b="1" dirty="0" err="1">
                <a:latin typeface="Arial"/>
                <a:cs typeface="Arial"/>
              </a:rPr>
              <a:t>этикалық</a:t>
            </a:r>
            <a:r>
              <a:rPr lang="ru-RU" sz="4500" b="1" dirty="0">
                <a:latin typeface="Arial"/>
                <a:cs typeface="Arial"/>
              </a:rPr>
              <a:t> </a:t>
            </a:r>
            <a:r>
              <a:rPr lang="ru-RU" sz="4500" b="1" dirty="0" err="1">
                <a:latin typeface="Arial"/>
                <a:cs typeface="Arial"/>
              </a:rPr>
              <a:t>аспектілері</a:t>
            </a:r>
            <a:endParaRPr sz="4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6879"/>
            <a:ext cx="13470255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45" dirty="0" err="1"/>
              <a:t>Біржақтылық</a:t>
            </a:r>
            <a:r>
              <a:rPr lang="ru-RU" spc="-45" dirty="0"/>
              <a:t> </a:t>
            </a:r>
            <a:r>
              <a:rPr lang="ru-RU" spc="-45" dirty="0" err="1"/>
              <a:t>қалай</a:t>
            </a:r>
            <a:r>
              <a:rPr lang="ru-RU" spc="-45" dirty="0"/>
              <a:t> </a:t>
            </a:r>
            <a:r>
              <a:rPr lang="ru-RU" spc="-45" dirty="0" err="1"/>
              <a:t>көрінеді</a:t>
            </a:r>
            <a:endParaRPr spc="-80" dirty="0"/>
          </a:p>
        </p:txBody>
      </p:sp>
      <p:sp>
        <p:nvSpPr>
          <p:cNvPr id="3" name="object 3"/>
          <p:cNvSpPr txBox="1"/>
          <p:nvPr/>
        </p:nvSpPr>
        <p:spPr>
          <a:xfrm>
            <a:off x="1020545" y="1799870"/>
            <a:ext cx="12963525" cy="6285054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lang="ru-RU" sz="4500" b="1" dirty="0" err="1">
                <a:latin typeface="Arial"/>
                <a:cs typeface="Arial"/>
              </a:rPr>
              <a:t>Мәтіндік</a:t>
            </a:r>
            <a:r>
              <a:rPr lang="ru-RU" sz="4500" b="1" dirty="0">
                <a:latin typeface="Arial"/>
                <a:cs typeface="Arial"/>
              </a:rPr>
              <a:t> </a:t>
            </a:r>
            <a:r>
              <a:rPr lang="ru-RU" sz="4500" b="1" dirty="0" err="1">
                <a:latin typeface="Arial"/>
                <a:cs typeface="Arial"/>
              </a:rPr>
              <a:t>үлгілерде</a:t>
            </a:r>
            <a:endParaRPr lang="ru-RU" sz="45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endParaRPr lang="ru-RU" sz="4500" b="1" dirty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</a:pPr>
            <a:r>
              <a:rPr lang="ru-RU" sz="3950" dirty="0" err="1">
                <a:latin typeface="Trebuchet MS"/>
                <a:cs typeface="Trebuchet MS"/>
              </a:rPr>
              <a:t>Мысал</a:t>
            </a:r>
            <a:r>
              <a:rPr lang="ru-RU" sz="3950" dirty="0">
                <a:latin typeface="Trebuchet MS"/>
                <a:cs typeface="Trebuchet MS"/>
              </a:rPr>
              <a:t>: «</a:t>
            </a:r>
            <a:r>
              <a:rPr lang="ru-RU" sz="3950" dirty="0" err="1">
                <a:latin typeface="Trebuchet MS"/>
                <a:cs typeface="Trebuchet MS"/>
              </a:rPr>
              <a:t>Медбике</a:t>
            </a:r>
            <a:r>
              <a:rPr lang="ru-RU" sz="3950" dirty="0">
                <a:latin typeface="Trebuchet MS"/>
                <a:cs typeface="Trebuchet MS"/>
              </a:rPr>
              <a:t>» </a:t>
            </a:r>
            <a:r>
              <a:rPr lang="ru-RU" sz="3950" dirty="0" err="1">
                <a:latin typeface="Trebuchet MS"/>
                <a:cs typeface="Trebuchet MS"/>
              </a:rPr>
              <a:t>сұрауы</a:t>
            </a:r>
            <a:r>
              <a:rPr lang="ru-RU" sz="3950" dirty="0">
                <a:latin typeface="Trebuchet MS"/>
                <a:cs typeface="Trebuchet MS"/>
              </a:rPr>
              <a:t> -&gt; </a:t>
            </a:r>
            <a:r>
              <a:rPr lang="ru-RU" sz="3950" dirty="0" err="1">
                <a:latin typeface="Trebuchet MS"/>
                <a:cs typeface="Trebuchet MS"/>
              </a:rPr>
              <a:t>жауап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еркектікінен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гөрі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әйелдік</a:t>
            </a:r>
            <a:endParaRPr lang="ru-RU" sz="3950" dirty="0">
              <a:latin typeface="Trebuchet MS"/>
              <a:cs typeface="Trebuchet MS"/>
            </a:endParaRPr>
          </a:p>
          <a:p>
            <a:pPr marL="584200" indent="-57150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</a:pPr>
            <a:endParaRPr lang="ru-RU" sz="3950" dirty="0">
              <a:latin typeface="Trebuchet MS"/>
              <a:cs typeface="Trebuchet MS"/>
            </a:endParaRPr>
          </a:p>
          <a:p>
            <a:pPr marL="584200" indent="-57150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</a:pPr>
            <a:r>
              <a:rPr lang="ru-RU" sz="3950" spc="-10" dirty="0" err="1">
                <a:latin typeface="Trebuchet MS"/>
                <a:cs typeface="Trebuchet MS"/>
              </a:rPr>
              <a:t>Стереотиптік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ассоциациялар</a:t>
            </a:r>
            <a:endParaRPr lang="ru-RU" sz="3950" spc="-10" dirty="0">
              <a:latin typeface="Trebuchet MS"/>
              <a:cs typeface="Trebuchet MS"/>
            </a:endParaRPr>
          </a:p>
          <a:p>
            <a:pPr marL="584200" indent="-57150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</a:pPr>
            <a:endParaRPr lang="ru-RU" sz="3950" spc="-10" dirty="0">
              <a:latin typeface="Trebuchet MS"/>
              <a:cs typeface="Trebuchet MS"/>
            </a:endParaRPr>
          </a:p>
          <a:p>
            <a:pPr marL="584200" indent="-571500">
              <a:lnSpc>
                <a:spcPct val="100000"/>
              </a:lnSpc>
              <a:spcBef>
                <a:spcPts val="1370"/>
              </a:spcBef>
              <a:buFont typeface="Arial" panose="020B0604020202020204" pitchFamily="34" charset="0"/>
              <a:buChar char="•"/>
            </a:pPr>
            <a:r>
              <a:rPr lang="ru-RU" sz="3950" dirty="0" err="1">
                <a:latin typeface="Trebuchet MS"/>
                <a:cs typeface="Trebuchet MS"/>
              </a:rPr>
              <a:t>Мәдени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және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лингвистикалық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мәселелер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76050" y="5661585"/>
            <a:ext cx="7932981" cy="44765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831140"/>
          </a:xfrm>
          <a:prstGeom prst="rect">
            <a:avLst/>
          </a:prstGeom>
        </p:spPr>
        <p:txBody>
          <a:bodyPr vert="horz" wrap="square" lIns="0" tIns="60831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95"/>
              </a:spcBef>
            </a:pPr>
            <a:r>
              <a:rPr lang="ru-RU" spc="-45" dirty="0" err="1"/>
              <a:t>Біржақтылық</a:t>
            </a:r>
            <a:r>
              <a:rPr lang="ru-RU" spc="-45" dirty="0"/>
              <a:t> </a:t>
            </a:r>
            <a:r>
              <a:rPr lang="ru-RU" spc="-45" dirty="0" err="1"/>
              <a:t>қалай</a:t>
            </a:r>
            <a:r>
              <a:rPr lang="ru-RU" spc="-45" dirty="0"/>
              <a:t> </a:t>
            </a:r>
            <a:r>
              <a:rPr lang="ru-RU" spc="-45" dirty="0" err="1"/>
              <a:t>көрінеді</a:t>
            </a:r>
            <a:br>
              <a:rPr lang="ru-RU" spc="-45" dirty="0"/>
            </a:br>
            <a:r>
              <a:rPr lang="kk-KZ" sz="4500" dirty="0"/>
              <a:t>Суреттерде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480168"/>
            <a:ext cx="8531860" cy="334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indent="-502920">
              <a:lnSpc>
                <a:spcPts val="4270"/>
              </a:lnSpc>
              <a:spcBef>
                <a:spcPts val="100"/>
              </a:spcBef>
              <a:buSzPct val="122784"/>
              <a:buChar char="•"/>
              <a:tabLst>
                <a:tab pos="515620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Күтуге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сәйкес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келмейтін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кескіндерді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жасау</a:t>
            </a:r>
            <a:endParaRPr lang="ru-RU" sz="3950" dirty="0">
              <a:latin typeface="Trebuchet MS"/>
              <a:cs typeface="Trebuchet MS"/>
            </a:endParaRPr>
          </a:p>
          <a:p>
            <a:pPr marL="515620" indent="-502920">
              <a:lnSpc>
                <a:spcPts val="4270"/>
              </a:lnSpc>
              <a:spcBef>
                <a:spcPts val="100"/>
              </a:spcBef>
              <a:buSzPct val="122784"/>
              <a:buChar char="•"/>
              <a:tabLst>
                <a:tab pos="515620" algn="l"/>
              </a:tabLst>
            </a:pPr>
            <a:endParaRPr lang="ru-RU" sz="3950" spc="-10" dirty="0">
              <a:latin typeface="Trebuchet MS"/>
              <a:cs typeface="Trebuchet MS"/>
            </a:endParaRPr>
          </a:p>
          <a:p>
            <a:pPr marL="515620" indent="-502920">
              <a:lnSpc>
                <a:spcPts val="4270"/>
              </a:lnSpc>
              <a:spcBef>
                <a:spcPts val="100"/>
              </a:spcBef>
              <a:buSzPct val="122784"/>
              <a:buChar char="•"/>
              <a:tabLst>
                <a:tab pos="515620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Көрнекі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деректердегі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гендерлік</a:t>
            </a:r>
            <a:r>
              <a:rPr lang="ru-RU" sz="3950" spc="-10" dirty="0">
                <a:latin typeface="Trebuchet MS"/>
                <a:cs typeface="Trebuchet MS"/>
              </a:rPr>
              <a:t>, </a:t>
            </a:r>
            <a:r>
              <a:rPr lang="ru-RU" sz="3950" spc="-10" dirty="0" err="1">
                <a:latin typeface="Trebuchet MS"/>
                <a:cs typeface="Trebuchet MS"/>
              </a:rPr>
              <a:t>нәсілдік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және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бейтарап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өкілдіктер</a:t>
            </a:r>
            <a:endParaRPr sz="395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728053" y="3561625"/>
            <a:ext cx="8266430" cy="4828540"/>
            <a:chOff x="10728053" y="3561625"/>
            <a:chExt cx="8266430" cy="48285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28053" y="3561625"/>
              <a:ext cx="8266093" cy="48282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27057" y="3655983"/>
              <a:ext cx="7857672" cy="44198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831140"/>
          </a:xfrm>
          <a:prstGeom prst="rect">
            <a:avLst/>
          </a:prstGeom>
        </p:spPr>
        <p:txBody>
          <a:bodyPr vert="horz" wrap="square" lIns="0" tIns="60831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95"/>
              </a:spcBef>
            </a:pPr>
            <a:r>
              <a:rPr lang="ru-RU" spc="-45" dirty="0" err="1"/>
              <a:t>Біржақтылық</a:t>
            </a:r>
            <a:r>
              <a:rPr lang="ru-RU" spc="-45" dirty="0"/>
              <a:t> </a:t>
            </a:r>
            <a:r>
              <a:rPr lang="ru-RU" spc="-45" dirty="0" err="1"/>
              <a:t>қалай</a:t>
            </a:r>
            <a:r>
              <a:rPr lang="ru-RU" spc="-45" dirty="0"/>
              <a:t> </a:t>
            </a:r>
            <a:r>
              <a:rPr lang="ru-RU" spc="-45" dirty="0" err="1"/>
              <a:t>көрінеді</a:t>
            </a:r>
            <a:br>
              <a:rPr lang="ru-RU" spc="-45" dirty="0"/>
            </a:br>
            <a:r>
              <a:rPr lang="ru-RU" sz="4500" dirty="0"/>
              <a:t>Аудио/</a:t>
            </a:r>
            <a:r>
              <a:rPr lang="ru-RU" sz="4500" dirty="0" err="1"/>
              <a:t>сөйлеуде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284671"/>
            <a:ext cx="14450060" cy="2229456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56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>
                <a:latin typeface="Trebuchet MS"/>
                <a:cs typeface="Trebuchet MS"/>
              </a:rPr>
              <a:t>Акцент пен </a:t>
            </a:r>
            <a:r>
              <a:rPr lang="ru-RU" sz="3950" dirty="0" err="1">
                <a:latin typeface="Trebuchet MS"/>
                <a:cs typeface="Trebuchet MS"/>
              </a:rPr>
              <a:t>диалектіге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қатысты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мәселелер</a:t>
            </a:r>
            <a:endParaRPr lang="ru-RU" sz="3950" dirty="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56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Біржақты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эмоционалды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реңктермен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сөйлеуді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қалыптастыру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831140"/>
          </a:xfrm>
          <a:prstGeom prst="rect">
            <a:avLst/>
          </a:prstGeom>
        </p:spPr>
        <p:txBody>
          <a:bodyPr vert="horz" wrap="square" lIns="0" tIns="60831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95"/>
              </a:spcBef>
            </a:pPr>
            <a:r>
              <a:rPr lang="ru-RU" spc="-135" dirty="0" err="1"/>
              <a:t>Біржақтылықты</a:t>
            </a:r>
            <a:r>
              <a:rPr lang="ru-RU" spc="-135" dirty="0"/>
              <a:t> </a:t>
            </a:r>
            <a:r>
              <a:rPr lang="ru-RU" spc="-135" dirty="0" err="1"/>
              <a:t>азайту</a:t>
            </a:r>
            <a:br>
              <a:rPr lang="ru-RU" spc="-135" dirty="0"/>
            </a:br>
            <a:r>
              <a:rPr lang="ru-RU" sz="4500" dirty="0" err="1"/>
              <a:t>Деректерді</a:t>
            </a:r>
            <a:r>
              <a:rPr lang="ru-RU" sz="4500" dirty="0"/>
              <a:t> </a:t>
            </a:r>
            <a:r>
              <a:rPr lang="ru-RU" sz="4500" dirty="0" err="1"/>
              <a:t>басқару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284465"/>
            <a:ext cx="15508605" cy="467884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515620" indent="-502920">
              <a:lnSpc>
                <a:spcPct val="100000"/>
              </a:lnSpc>
              <a:spcBef>
                <a:spcPts val="1645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lang="ru-RU" sz="3950" b="1" dirty="0" err="1">
                <a:latin typeface="Arial"/>
                <a:cs typeface="Arial"/>
              </a:rPr>
              <a:t>Мәліметтерді</a:t>
            </a:r>
            <a:r>
              <a:rPr lang="ru-RU" sz="3950" b="1" dirty="0">
                <a:latin typeface="Arial"/>
                <a:cs typeface="Arial"/>
              </a:rPr>
              <a:t> </a:t>
            </a:r>
            <a:r>
              <a:rPr lang="ru-RU" sz="3950" b="1" dirty="0" err="1">
                <a:latin typeface="Arial"/>
                <a:cs typeface="Arial"/>
              </a:rPr>
              <a:t>жинау</a:t>
            </a:r>
            <a:r>
              <a:rPr lang="ru-RU" sz="3950" dirty="0">
                <a:latin typeface="Arial"/>
                <a:cs typeface="Arial"/>
              </a:rPr>
              <a:t>: </a:t>
            </a:r>
            <a:r>
              <a:rPr lang="ru-RU" sz="3950" dirty="0" err="1">
                <a:latin typeface="Arial"/>
                <a:cs typeface="Arial"/>
              </a:rPr>
              <a:t>баланстау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және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әртараптандыру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көздері</a:t>
            </a:r>
            <a:endParaRPr lang="ru-RU" sz="3950" dirty="0">
              <a:latin typeface="Arial"/>
              <a:cs typeface="Arial"/>
            </a:endParaRPr>
          </a:p>
          <a:p>
            <a:pPr marL="515620" indent="-502920">
              <a:lnSpc>
                <a:spcPct val="100000"/>
              </a:lnSpc>
              <a:spcBef>
                <a:spcPts val="1645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endParaRPr lang="ru-RU" sz="3950" dirty="0">
              <a:latin typeface="Arial"/>
              <a:cs typeface="Arial"/>
            </a:endParaRPr>
          </a:p>
          <a:p>
            <a:pPr marL="515620" indent="-502920">
              <a:lnSpc>
                <a:spcPct val="100000"/>
              </a:lnSpc>
              <a:spcBef>
                <a:spcPts val="1645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lang="ru-RU" sz="3950" b="1" dirty="0" err="1">
                <a:latin typeface="Arial"/>
                <a:cs typeface="Arial"/>
              </a:rPr>
              <a:t>Деректерді</a:t>
            </a:r>
            <a:r>
              <a:rPr lang="ru-RU" sz="3950" b="1" dirty="0">
                <a:latin typeface="Arial"/>
                <a:cs typeface="Arial"/>
              </a:rPr>
              <a:t> </a:t>
            </a:r>
            <a:r>
              <a:rPr lang="ru-RU" sz="3950" b="1" dirty="0" err="1">
                <a:latin typeface="Arial"/>
                <a:cs typeface="Arial"/>
              </a:rPr>
              <a:t>тазалау</a:t>
            </a:r>
            <a:r>
              <a:rPr lang="ru-RU" sz="3950" b="1" dirty="0">
                <a:latin typeface="Arial"/>
                <a:cs typeface="Arial"/>
              </a:rPr>
              <a:t>: </a:t>
            </a:r>
            <a:r>
              <a:rPr lang="ru-RU" sz="3950" dirty="0" err="1">
                <a:latin typeface="Arial"/>
                <a:cs typeface="Arial"/>
              </a:rPr>
              <a:t>біржақтылықтың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айқын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мысалдарын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жою</a:t>
            </a:r>
            <a:endParaRPr lang="ru-RU" sz="3950" dirty="0">
              <a:latin typeface="Arial"/>
              <a:cs typeface="Arial"/>
            </a:endParaRPr>
          </a:p>
          <a:p>
            <a:pPr marL="515620" indent="-502920">
              <a:lnSpc>
                <a:spcPct val="100000"/>
              </a:lnSpc>
              <a:spcBef>
                <a:spcPts val="1645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endParaRPr lang="ru-RU" sz="3950" dirty="0">
              <a:latin typeface="Arial"/>
              <a:cs typeface="Arial"/>
            </a:endParaRPr>
          </a:p>
          <a:p>
            <a:pPr marL="515620" indent="-502920">
              <a:lnSpc>
                <a:spcPct val="100000"/>
              </a:lnSpc>
              <a:spcBef>
                <a:spcPts val="1645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lang="ru-RU" sz="3950" b="1" spc="-10" dirty="0" err="1">
                <a:latin typeface="Arial"/>
                <a:cs typeface="Arial"/>
              </a:rPr>
              <a:t>Кеңейту</a:t>
            </a:r>
            <a:r>
              <a:rPr lang="ru-RU" sz="3950" b="1" spc="-10" dirty="0">
                <a:latin typeface="Arial"/>
                <a:cs typeface="Arial"/>
              </a:rPr>
              <a:t>: </a:t>
            </a:r>
            <a:r>
              <a:rPr lang="ru-RU" sz="3950" spc="-10" dirty="0" err="1">
                <a:latin typeface="Arial"/>
                <a:cs typeface="Arial"/>
              </a:rPr>
              <a:t>маргиналданған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топтарды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білдіретін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жетіспейтін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деректерді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біріктіру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831140"/>
          </a:xfrm>
          <a:prstGeom prst="rect">
            <a:avLst/>
          </a:prstGeom>
        </p:spPr>
        <p:txBody>
          <a:bodyPr vert="horz" wrap="square" lIns="0" tIns="60831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95"/>
              </a:spcBef>
            </a:pPr>
            <a:r>
              <a:rPr lang="ru-RU" spc="-135" dirty="0" err="1"/>
              <a:t>Біржақтылықты</a:t>
            </a:r>
            <a:r>
              <a:rPr lang="ru-RU" spc="-135" dirty="0"/>
              <a:t> </a:t>
            </a:r>
            <a:r>
              <a:rPr lang="ru-RU" spc="-135" dirty="0" err="1"/>
              <a:t>азайту</a:t>
            </a:r>
            <a:br>
              <a:rPr lang="ru-RU" spc="-135" dirty="0"/>
            </a:br>
            <a:r>
              <a:rPr lang="ru-RU" sz="4500" dirty="0" err="1"/>
              <a:t>Техникалық</a:t>
            </a:r>
            <a:r>
              <a:rPr lang="ru-RU" sz="4500" dirty="0"/>
              <a:t> </a:t>
            </a:r>
            <a:r>
              <a:rPr lang="ru-RU" sz="4500" dirty="0" err="1"/>
              <a:t>тәсілдер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1041881" y="3496043"/>
            <a:ext cx="12928600" cy="4103559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514984" marR="5080" indent="-502920">
              <a:lnSpc>
                <a:spcPct val="79800"/>
              </a:lnSpc>
              <a:spcBef>
                <a:spcPts val="10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dirty="0" err="1">
                <a:latin typeface="Arial"/>
                <a:cs typeface="Arial"/>
              </a:rPr>
              <a:t>Сүзгілеу</a:t>
            </a:r>
            <a:r>
              <a:rPr lang="ru-RU" sz="3950" b="1" dirty="0">
                <a:latin typeface="Arial"/>
                <a:cs typeface="Arial"/>
              </a:rPr>
              <a:t> </a:t>
            </a:r>
            <a:r>
              <a:rPr lang="ru-RU" sz="3950" b="1" dirty="0" err="1">
                <a:latin typeface="Arial"/>
                <a:cs typeface="Arial"/>
              </a:rPr>
              <a:t>және</a:t>
            </a:r>
            <a:r>
              <a:rPr lang="ru-RU" sz="3950" b="1" dirty="0">
                <a:latin typeface="Arial"/>
                <a:cs typeface="Arial"/>
              </a:rPr>
              <a:t> </a:t>
            </a:r>
            <a:r>
              <a:rPr lang="ru-RU" sz="3950" b="1" dirty="0" err="1">
                <a:latin typeface="Arial"/>
                <a:cs typeface="Arial"/>
              </a:rPr>
              <a:t>қалыпқа</a:t>
            </a:r>
            <a:r>
              <a:rPr lang="ru-RU" sz="3950" b="1" dirty="0">
                <a:latin typeface="Arial"/>
                <a:cs typeface="Arial"/>
              </a:rPr>
              <a:t> </a:t>
            </a:r>
            <a:r>
              <a:rPr lang="ru-RU" sz="3950" b="1" dirty="0" err="1">
                <a:latin typeface="Arial"/>
                <a:cs typeface="Arial"/>
              </a:rPr>
              <a:t>келтіру</a:t>
            </a:r>
            <a:r>
              <a:rPr lang="ru-RU" sz="3950" b="1" dirty="0">
                <a:latin typeface="Arial"/>
                <a:cs typeface="Arial"/>
              </a:rPr>
              <a:t>: </a:t>
            </a:r>
            <a:r>
              <a:rPr lang="ru-RU" sz="3950" dirty="0" err="1">
                <a:latin typeface="Arial"/>
                <a:cs typeface="Arial"/>
              </a:rPr>
              <a:t>улы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немесе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бейтарап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үлгілерді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жою</a:t>
            </a:r>
            <a:endParaRPr lang="ru-RU" sz="3950" dirty="0">
              <a:latin typeface="Arial"/>
              <a:cs typeface="Arial"/>
            </a:endParaRPr>
          </a:p>
          <a:p>
            <a:pPr marL="514984" marR="5080" indent="-502920">
              <a:lnSpc>
                <a:spcPct val="79800"/>
              </a:lnSpc>
              <a:spcBef>
                <a:spcPts val="10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endParaRPr lang="ru-RU" sz="3950" b="1" spc="-10" dirty="0">
              <a:latin typeface="Arial"/>
              <a:cs typeface="Arial"/>
            </a:endParaRPr>
          </a:p>
          <a:p>
            <a:pPr marL="514984" marR="5080" indent="-502920">
              <a:lnSpc>
                <a:spcPct val="79800"/>
              </a:lnSpc>
              <a:spcBef>
                <a:spcPts val="10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spc="-10" dirty="0">
                <a:latin typeface="Arial"/>
                <a:cs typeface="Arial"/>
              </a:rPr>
              <a:t>Регуляризация: </a:t>
            </a:r>
            <a:r>
              <a:rPr lang="ru-RU" sz="3950" spc="-10" dirty="0" err="1">
                <a:latin typeface="Arial"/>
                <a:cs typeface="Arial"/>
              </a:rPr>
              <a:t>біржақты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нәтижелерді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жазалау</a:t>
            </a:r>
            <a:endParaRPr lang="ru-RU" sz="3950" spc="-10" dirty="0">
              <a:latin typeface="Arial"/>
              <a:cs typeface="Arial"/>
            </a:endParaRPr>
          </a:p>
          <a:p>
            <a:pPr marL="514984" marR="5080" indent="-502920">
              <a:lnSpc>
                <a:spcPct val="79800"/>
              </a:lnSpc>
              <a:spcBef>
                <a:spcPts val="10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endParaRPr lang="ru-RU" sz="3950" b="1" spc="-10" dirty="0">
              <a:latin typeface="Arial"/>
              <a:cs typeface="Arial"/>
            </a:endParaRPr>
          </a:p>
          <a:p>
            <a:pPr marL="514984" marR="5080" indent="-502920">
              <a:lnSpc>
                <a:spcPct val="79800"/>
              </a:lnSpc>
              <a:spcBef>
                <a:spcPts val="10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spc="-20" dirty="0" err="1">
                <a:latin typeface="Arial"/>
                <a:cs typeface="Arial"/>
              </a:rPr>
              <a:t>Бақыланатын</a:t>
            </a:r>
            <a:r>
              <a:rPr lang="ru-RU" sz="3950" b="1" spc="-20" dirty="0">
                <a:latin typeface="Arial"/>
                <a:cs typeface="Arial"/>
              </a:rPr>
              <a:t> </a:t>
            </a:r>
            <a:r>
              <a:rPr lang="ru-RU" sz="3950" b="1" spc="-20" dirty="0" err="1">
                <a:latin typeface="Arial"/>
                <a:cs typeface="Arial"/>
              </a:rPr>
              <a:t>оқу</a:t>
            </a:r>
            <a:r>
              <a:rPr lang="ru-RU" sz="3950" b="1" spc="-20" dirty="0">
                <a:latin typeface="Arial"/>
                <a:cs typeface="Arial"/>
              </a:rPr>
              <a:t>: </a:t>
            </a:r>
            <a:r>
              <a:rPr lang="ru-RU" sz="3950" spc="-20" dirty="0" err="1">
                <a:latin typeface="Arial"/>
                <a:cs typeface="Arial"/>
              </a:rPr>
              <a:t>этикалық</a:t>
            </a:r>
            <a:r>
              <a:rPr lang="ru-RU" sz="3950" spc="-20" dirty="0">
                <a:latin typeface="Arial"/>
                <a:cs typeface="Arial"/>
              </a:rPr>
              <a:t> </a:t>
            </a:r>
            <a:r>
              <a:rPr lang="ru-RU" sz="3950" spc="-20" dirty="0" err="1">
                <a:latin typeface="Arial"/>
                <a:cs typeface="Arial"/>
              </a:rPr>
              <a:t>параметрлерді</a:t>
            </a:r>
            <a:r>
              <a:rPr lang="ru-RU" sz="3950" spc="-20" dirty="0">
                <a:latin typeface="Arial"/>
                <a:cs typeface="Arial"/>
              </a:rPr>
              <a:t> </a:t>
            </a:r>
            <a:r>
              <a:rPr lang="ru-RU" sz="3950" spc="-20" dirty="0" err="1">
                <a:latin typeface="Arial"/>
                <a:cs typeface="Arial"/>
              </a:rPr>
              <a:t>орнату</a:t>
            </a:r>
            <a:r>
              <a:rPr lang="ru-RU" sz="3950" spc="-20" dirty="0">
                <a:latin typeface="Arial"/>
                <a:cs typeface="Arial"/>
              </a:rPr>
              <a:t> </a:t>
            </a:r>
            <a:r>
              <a:rPr lang="ru-RU" sz="3950" spc="-20" dirty="0" err="1">
                <a:latin typeface="Arial"/>
                <a:cs typeface="Arial"/>
              </a:rPr>
              <a:t>үшін</a:t>
            </a:r>
            <a:r>
              <a:rPr lang="ru-RU" sz="3950" spc="-20" dirty="0">
                <a:latin typeface="Arial"/>
                <a:cs typeface="Arial"/>
              </a:rPr>
              <a:t> </a:t>
            </a:r>
            <a:r>
              <a:rPr lang="ru-RU" sz="3950" spc="-20" dirty="0" err="1">
                <a:latin typeface="Arial"/>
                <a:cs typeface="Arial"/>
              </a:rPr>
              <a:t>белгілерді</a:t>
            </a:r>
            <a:r>
              <a:rPr lang="ru-RU" sz="3950" spc="-20" dirty="0">
                <a:latin typeface="Arial"/>
                <a:cs typeface="Arial"/>
              </a:rPr>
              <a:t> </a:t>
            </a:r>
            <a:r>
              <a:rPr lang="ru-RU" sz="3950" spc="-20" dirty="0" err="1">
                <a:latin typeface="Arial"/>
                <a:cs typeface="Arial"/>
              </a:rPr>
              <a:t>пайдалану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831140"/>
          </a:xfrm>
          <a:prstGeom prst="rect">
            <a:avLst/>
          </a:prstGeom>
        </p:spPr>
        <p:txBody>
          <a:bodyPr vert="horz" wrap="square" lIns="0" tIns="60831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95"/>
              </a:spcBef>
            </a:pPr>
            <a:r>
              <a:rPr lang="ru-RU" spc="-135" dirty="0" err="1"/>
              <a:t>Біржақтылықты</a:t>
            </a:r>
            <a:r>
              <a:rPr lang="ru-RU" spc="-135" dirty="0"/>
              <a:t> </a:t>
            </a:r>
            <a:r>
              <a:rPr lang="ru-RU" spc="-135" dirty="0" err="1"/>
              <a:t>азайту</a:t>
            </a:r>
            <a:br>
              <a:rPr lang="ru-RU" spc="-135" dirty="0"/>
            </a:br>
            <a:r>
              <a:rPr lang="ru-RU" sz="4500" spc="-35" dirty="0" err="1"/>
              <a:t>Этикалық</a:t>
            </a:r>
            <a:r>
              <a:rPr lang="ru-RU" sz="4500" spc="-35" dirty="0"/>
              <a:t> дизайн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284671"/>
            <a:ext cx="14069060" cy="2434641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565"/>
              </a:spcBef>
              <a:buSzPct val="122784"/>
              <a:buFont typeface="Arial" panose="020B0604020202020204" pitchFamily="34" charset="0"/>
              <a:buChar char="•"/>
              <a:tabLst>
                <a:tab pos="514984" algn="l"/>
                <a:tab pos="3535679" algn="l"/>
                <a:tab pos="6507480" algn="l"/>
                <a:tab pos="9548495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Үлгі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нәтижелерін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үздіксіз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бақылау</a:t>
            </a:r>
            <a:endParaRPr lang="ru-RU" sz="3950" spc="-10" dirty="0">
              <a:latin typeface="Trebuchet MS"/>
              <a:cs typeface="Trebuchet MS"/>
            </a:endParaRPr>
          </a:p>
          <a:p>
            <a:pPr marL="584200" indent="-571500">
              <a:lnSpc>
                <a:spcPct val="100000"/>
              </a:lnSpc>
              <a:spcBef>
                <a:spcPts val="1565"/>
              </a:spcBef>
              <a:buSzPct val="122784"/>
              <a:buFont typeface="Arial" panose="020B0604020202020204" pitchFamily="34" charset="0"/>
              <a:buChar char="•"/>
              <a:tabLst>
                <a:tab pos="514984" algn="l"/>
                <a:tab pos="3535679" algn="l"/>
                <a:tab pos="6507480" algn="l"/>
                <a:tab pos="9548495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Қорытындылар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алдында</a:t>
            </a:r>
            <a:r>
              <a:rPr lang="ru-RU" sz="3950" spc="-10" dirty="0">
                <a:latin typeface="Trebuchet MS"/>
                <a:cs typeface="Trebuchet MS"/>
              </a:rPr>
              <a:t> «</a:t>
            </a:r>
            <a:r>
              <a:rPr lang="ru-RU" sz="3950" spc="-10" dirty="0" err="1">
                <a:latin typeface="Trebuchet MS"/>
                <a:cs typeface="Trebuchet MS"/>
              </a:rPr>
              <a:t>этикалық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сүзгілерді</a:t>
            </a:r>
            <a:r>
              <a:rPr lang="ru-RU" sz="3950" spc="-10" dirty="0">
                <a:latin typeface="Trebuchet MS"/>
                <a:cs typeface="Trebuchet MS"/>
              </a:rPr>
              <a:t>» </a:t>
            </a:r>
            <a:r>
              <a:rPr lang="ru-RU" sz="3950" spc="-10" dirty="0" err="1">
                <a:latin typeface="Trebuchet MS"/>
                <a:cs typeface="Trebuchet MS"/>
              </a:rPr>
              <a:t>енгізу</a:t>
            </a:r>
            <a:endParaRPr lang="ru-RU" sz="3950" spc="-10" dirty="0">
              <a:latin typeface="Trebuchet MS"/>
              <a:cs typeface="Trebuchet MS"/>
            </a:endParaRPr>
          </a:p>
          <a:p>
            <a:pPr marL="584200" indent="-571500">
              <a:lnSpc>
                <a:spcPct val="100000"/>
              </a:lnSpc>
              <a:spcBef>
                <a:spcPts val="1565"/>
              </a:spcBef>
              <a:buSzPct val="122784"/>
              <a:buFont typeface="Arial" panose="020B0604020202020204" pitchFamily="34" charset="0"/>
              <a:buChar char="•"/>
              <a:tabLst>
                <a:tab pos="514984" algn="l"/>
                <a:tab pos="3535679" algn="l"/>
                <a:tab pos="6507480" algn="l"/>
                <a:tab pos="9548495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Модельдік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бағалауға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пәнаралық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топтарды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қатыстыру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0299" y="6358539"/>
            <a:ext cx="10255371" cy="44267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837296"/>
          </a:xfrm>
          <a:prstGeom prst="rect">
            <a:avLst/>
          </a:prstGeom>
        </p:spPr>
        <p:txBody>
          <a:bodyPr vert="horz" wrap="square" lIns="0" tIns="66927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95"/>
              </a:spcBef>
            </a:pPr>
            <a:r>
              <a:rPr lang="ru-RU" spc="-10" dirty="0" err="1"/>
              <a:t>Қорытынды</a:t>
            </a:r>
            <a:br>
              <a:rPr lang="ru-RU" spc="-10" dirty="0"/>
            </a:br>
            <a:r>
              <a:rPr lang="ru-RU" sz="4500" dirty="0" err="1"/>
              <a:t>Негізгі</a:t>
            </a:r>
            <a:r>
              <a:rPr lang="ru-RU" sz="4500" dirty="0"/>
              <a:t> </a:t>
            </a:r>
            <a:r>
              <a:rPr lang="ru-RU" sz="4500" dirty="0" err="1"/>
              <a:t>қорытындылар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498457"/>
            <a:ext cx="15093315" cy="4053674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514984" marR="5080" indent="-502920">
              <a:lnSpc>
                <a:spcPts val="3800"/>
              </a:lnSpc>
              <a:spcBef>
                <a:spcPts val="101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dirty="0" err="1">
                <a:latin typeface="Arial"/>
                <a:cs typeface="Arial"/>
              </a:rPr>
              <a:t>Бағалау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көптеген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факторлардың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нәтижесі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болып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табылады</a:t>
            </a:r>
            <a:r>
              <a:rPr lang="ru-RU" sz="3950" dirty="0">
                <a:latin typeface="Arial"/>
                <a:cs typeface="Arial"/>
              </a:rPr>
              <a:t>: </a:t>
            </a:r>
            <a:r>
              <a:rPr lang="ru-RU" sz="3950" dirty="0" err="1">
                <a:latin typeface="Arial"/>
                <a:cs typeface="Arial"/>
              </a:rPr>
              <a:t>деректер</a:t>
            </a:r>
            <a:r>
              <a:rPr lang="ru-RU" sz="3950" dirty="0">
                <a:latin typeface="Arial"/>
                <a:cs typeface="Arial"/>
              </a:rPr>
              <a:t>, </a:t>
            </a:r>
            <a:r>
              <a:rPr lang="ru-RU" sz="3950" dirty="0" err="1">
                <a:latin typeface="Arial"/>
                <a:cs typeface="Arial"/>
              </a:rPr>
              <a:t>үлгі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және</a:t>
            </a:r>
            <a:r>
              <a:rPr lang="ru-RU" sz="3950" dirty="0">
                <a:latin typeface="Arial"/>
                <a:cs typeface="Arial"/>
              </a:rPr>
              <a:t> </a:t>
            </a:r>
            <a:r>
              <a:rPr lang="ru-RU" sz="3950" dirty="0" err="1">
                <a:latin typeface="Arial"/>
                <a:cs typeface="Arial"/>
              </a:rPr>
              <a:t>қолданба</a:t>
            </a:r>
            <a:r>
              <a:rPr lang="ru-RU" sz="3950" dirty="0">
                <a:latin typeface="Arial"/>
                <a:cs typeface="Arial"/>
              </a:rPr>
              <a:t>.</a:t>
            </a:r>
          </a:p>
          <a:p>
            <a:pPr marL="514984" marR="5080" indent="-502920">
              <a:lnSpc>
                <a:spcPts val="3800"/>
              </a:lnSpc>
              <a:spcBef>
                <a:spcPts val="101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endParaRPr lang="ru-RU" sz="3950" b="1" dirty="0">
              <a:latin typeface="Arial"/>
              <a:cs typeface="Arial"/>
            </a:endParaRPr>
          </a:p>
          <a:p>
            <a:pPr marL="514984" marR="5080" indent="-502920">
              <a:lnSpc>
                <a:spcPts val="3800"/>
              </a:lnSpc>
              <a:spcBef>
                <a:spcPts val="101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Біржақтылықты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азайту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кешенді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тәсілді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қажет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етеді</a:t>
            </a:r>
            <a:endParaRPr lang="ru-RU" sz="3950" dirty="0">
              <a:latin typeface="Trebuchet MS"/>
              <a:cs typeface="Trebuchet MS"/>
            </a:endParaRPr>
          </a:p>
          <a:p>
            <a:pPr marL="514984" marR="5080" indent="-502920">
              <a:lnSpc>
                <a:spcPts val="3800"/>
              </a:lnSpc>
              <a:spcBef>
                <a:spcPts val="101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endParaRPr lang="ru-RU" sz="3950" dirty="0">
              <a:latin typeface="Trebuchet MS"/>
              <a:cs typeface="Trebuchet MS"/>
            </a:endParaRPr>
          </a:p>
          <a:p>
            <a:pPr marL="514984" marR="5080" indent="-502920">
              <a:lnSpc>
                <a:spcPts val="3800"/>
              </a:lnSpc>
              <a:spcBef>
                <a:spcPts val="101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Үйге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тапсырма</a:t>
            </a:r>
            <a:r>
              <a:rPr lang="ru-RU" sz="3950" dirty="0">
                <a:latin typeface="Trebuchet MS"/>
                <a:cs typeface="Trebuchet MS"/>
              </a:rPr>
              <a:t>: </a:t>
            </a:r>
            <a:r>
              <a:rPr lang="ru-RU" sz="3950" dirty="0" err="1">
                <a:latin typeface="Trebuchet MS"/>
                <a:cs typeface="Trebuchet MS"/>
              </a:rPr>
              <a:t>Нақты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әлемдегі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en-US" sz="3950" dirty="0">
                <a:latin typeface="Trebuchet MS"/>
                <a:cs typeface="Trebuchet MS"/>
              </a:rPr>
              <a:t>AI </a:t>
            </a:r>
            <a:r>
              <a:rPr lang="ru-RU" sz="3950" dirty="0" err="1">
                <a:latin typeface="Trebuchet MS"/>
                <a:cs typeface="Trebuchet MS"/>
              </a:rPr>
              <a:t>қолданбаларындағы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қиғаштық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мысалдарын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табыңыз</a:t>
            </a:r>
            <a:r>
              <a:rPr lang="ru-RU" sz="395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68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95"/>
              </a:spcBef>
            </a:pPr>
            <a:r>
              <a:rPr lang="ru-RU" sz="5450" spc="-45" dirty="0" err="1"/>
              <a:t>Мәтіндік</a:t>
            </a:r>
            <a:r>
              <a:rPr lang="ru-RU" sz="5450" spc="-45" dirty="0"/>
              <a:t> </a:t>
            </a:r>
            <a:r>
              <a:rPr lang="ru-RU" sz="5450" spc="-45" dirty="0" err="1"/>
              <a:t>қорытындыдағы</a:t>
            </a:r>
            <a:r>
              <a:rPr lang="ru-RU" sz="5450" spc="-45" dirty="0"/>
              <a:t> </a:t>
            </a:r>
            <a:r>
              <a:rPr lang="ru-RU" sz="5450" spc="-45" dirty="0" err="1"/>
              <a:t>ауытқуды</a:t>
            </a:r>
            <a:r>
              <a:rPr lang="ru-RU" sz="5450" spc="-45" dirty="0"/>
              <a:t> </a:t>
            </a:r>
            <a:r>
              <a:rPr lang="ru-RU" sz="5450" spc="-45" dirty="0" err="1"/>
              <a:t>қалай</a:t>
            </a:r>
            <a:r>
              <a:rPr lang="ru-RU" sz="5450" spc="-45" dirty="0"/>
              <a:t> </a:t>
            </a:r>
            <a:r>
              <a:rPr lang="ru-RU" sz="5450" spc="-45" dirty="0" err="1"/>
              <a:t>анықтауға</a:t>
            </a:r>
            <a:r>
              <a:rPr lang="ru-RU" sz="5450" spc="-45" dirty="0"/>
              <a:t> </a:t>
            </a:r>
            <a:r>
              <a:rPr lang="ru-RU" sz="5450" spc="-45" dirty="0" err="1"/>
              <a:t>болады</a:t>
            </a:r>
            <a:r>
              <a:rPr lang="ru-RU" sz="5450" spc="-45" dirty="0"/>
              <a:t>?</a:t>
            </a:r>
            <a:endParaRPr sz="545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2934336"/>
            <a:ext cx="17511395" cy="2822568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514984" marR="5080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spc="65" dirty="0" err="1">
                <a:latin typeface="Trebuchet MS"/>
                <a:cs typeface="Trebuchet MS"/>
              </a:rPr>
              <a:t>Біржақтылықты</a:t>
            </a:r>
            <a:r>
              <a:rPr lang="ru-RU" sz="3950" spc="65" dirty="0">
                <a:latin typeface="Trebuchet MS"/>
                <a:cs typeface="Trebuchet MS"/>
              </a:rPr>
              <a:t> </a:t>
            </a:r>
            <a:r>
              <a:rPr lang="ru-RU" sz="3950" spc="65" dirty="0" err="1">
                <a:latin typeface="Trebuchet MS"/>
                <a:cs typeface="Trebuchet MS"/>
              </a:rPr>
              <a:t>анықтау</a:t>
            </a:r>
            <a:r>
              <a:rPr lang="ru-RU" sz="3950" spc="65" dirty="0">
                <a:latin typeface="Trebuchet MS"/>
                <a:cs typeface="Trebuchet MS"/>
              </a:rPr>
              <a:t> </a:t>
            </a:r>
            <a:r>
              <a:rPr lang="ru-RU" sz="3950" spc="65" dirty="0" err="1">
                <a:latin typeface="Trebuchet MS"/>
                <a:cs typeface="Trebuchet MS"/>
              </a:rPr>
              <a:t>оның</a:t>
            </a:r>
            <a:r>
              <a:rPr lang="ru-RU" sz="3950" spc="65" dirty="0">
                <a:latin typeface="Trebuchet MS"/>
                <a:cs typeface="Trebuchet MS"/>
              </a:rPr>
              <a:t> </a:t>
            </a:r>
            <a:r>
              <a:rPr lang="ru-RU" sz="3950" spc="65" dirty="0" err="1">
                <a:latin typeface="Trebuchet MS"/>
                <a:cs typeface="Trebuchet MS"/>
              </a:rPr>
              <a:t>әсерін</a:t>
            </a:r>
            <a:r>
              <a:rPr lang="ru-RU" sz="3950" spc="65" dirty="0">
                <a:latin typeface="Trebuchet MS"/>
                <a:cs typeface="Trebuchet MS"/>
              </a:rPr>
              <a:t> </a:t>
            </a:r>
            <a:r>
              <a:rPr lang="ru-RU" sz="3950" spc="65" dirty="0" err="1">
                <a:latin typeface="Trebuchet MS"/>
                <a:cs typeface="Trebuchet MS"/>
              </a:rPr>
              <a:t>азайтудың</a:t>
            </a:r>
            <a:r>
              <a:rPr lang="ru-RU" sz="3950" spc="65" dirty="0">
                <a:latin typeface="Trebuchet MS"/>
                <a:cs typeface="Trebuchet MS"/>
              </a:rPr>
              <a:t> </a:t>
            </a:r>
            <a:r>
              <a:rPr lang="ru-RU" sz="3950" spc="65" dirty="0" err="1">
                <a:latin typeface="Trebuchet MS"/>
                <a:cs typeface="Trebuchet MS"/>
              </a:rPr>
              <a:t>бірінші</a:t>
            </a:r>
            <a:r>
              <a:rPr lang="ru-RU" sz="3950" spc="65" dirty="0">
                <a:latin typeface="Trebuchet MS"/>
                <a:cs typeface="Trebuchet MS"/>
              </a:rPr>
              <a:t> </a:t>
            </a:r>
            <a:r>
              <a:rPr lang="ru-RU" sz="3950" spc="65" dirty="0" err="1">
                <a:latin typeface="Trebuchet MS"/>
                <a:cs typeface="Trebuchet MS"/>
              </a:rPr>
              <a:t>қадамы</a:t>
            </a:r>
            <a:r>
              <a:rPr lang="ru-RU" sz="3950" spc="65" dirty="0">
                <a:latin typeface="Trebuchet MS"/>
                <a:cs typeface="Trebuchet MS"/>
              </a:rPr>
              <a:t> </a:t>
            </a:r>
            <a:r>
              <a:rPr lang="ru-RU" sz="3950" spc="65" dirty="0" err="1">
                <a:latin typeface="Trebuchet MS"/>
                <a:cs typeface="Trebuchet MS"/>
              </a:rPr>
              <a:t>болып</a:t>
            </a:r>
            <a:r>
              <a:rPr lang="ru-RU" sz="3950" spc="65" dirty="0">
                <a:latin typeface="Trebuchet MS"/>
                <a:cs typeface="Trebuchet MS"/>
              </a:rPr>
              <a:t> </a:t>
            </a:r>
            <a:r>
              <a:rPr lang="ru-RU" sz="3950" spc="65" dirty="0" err="1">
                <a:latin typeface="Trebuchet MS"/>
                <a:cs typeface="Trebuchet MS"/>
              </a:rPr>
              <a:t>табылады</a:t>
            </a:r>
            <a:r>
              <a:rPr lang="ru-RU" sz="3950" spc="65" dirty="0">
                <a:latin typeface="Trebuchet MS"/>
                <a:cs typeface="Trebuchet MS"/>
              </a:rPr>
              <a:t>.</a:t>
            </a:r>
          </a:p>
          <a:p>
            <a:pPr marL="514984" marR="5080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endParaRPr lang="ru-RU" sz="3950" spc="65" dirty="0">
              <a:latin typeface="Trebuchet MS"/>
              <a:cs typeface="Trebuchet MS"/>
            </a:endParaRPr>
          </a:p>
          <a:p>
            <a:pPr marL="514984" marR="5080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Мәтіндік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қорытындыдағы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ауытқуды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анықтаудың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әртүрлі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тәсілдері</a:t>
            </a:r>
            <a:r>
              <a:rPr lang="ru-RU" sz="3950" dirty="0">
                <a:latin typeface="Trebuchet MS"/>
                <a:cs typeface="Trebuchet MS"/>
              </a:rPr>
              <a:t> мен </a:t>
            </a:r>
            <a:r>
              <a:rPr lang="ru-RU" sz="3950" dirty="0" err="1">
                <a:latin typeface="Trebuchet MS"/>
                <a:cs typeface="Trebuchet MS"/>
              </a:rPr>
              <a:t>әдістері</a:t>
            </a:r>
            <a:r>
              <a:rPr lang="ru-RU" sz="3950" dirty="0">
                <a:latin typeface="Trebuchet MS"/>
                <a:cs typeface="Trebuchet MS"/>
              </a:rPr>
              <a:t> бар.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5064" y="6776891"/>
            <a:ext cx="3609756" cy="34484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00"/>
              </a:spcBef>
            </a:pPr>
            <a:r>
              <a:rPr lang="ru-RU" sz="4500" spc="-60" dirty="0" err="1"/>
              <a:t>Мәтінді</a:t>
            </a:r>
            <a:r>
              <a:rPr lang="ru-RU" sz="4500" spc="-60" dirty="0"/>
              <a:t> </a:t>
            </a:r>
            <a:r>
              <a:rPr lang="ru-RU" sz="4500" spc="-60" dirty="0" err="1"/>
              <a:t>талдау</a:t>
            </a:r>
            <a:r>
              <a:rPr lang="ru-RU" sz="4500" spc="-60" dirty="0"/>
              <a:t> </a:t>
            </a:r>
            <a:r>
              <a:rPr lang="ru-RU" sz="4500" spc="-60" dirty="0" err="1"/>
              <a:t>әдістері</a:t>
            </a:r>
            <a:br>
              <a:rPr lang="ru-RU" sz="4500" spc="-60" dirty="0"/>
            </a:br>
            <a:r>
              <a:rPr lang="ru-RU" sz="5400" b="0" dirty="0" err="1">
                <a:latin typeface="Cambria"/>
                <a:cs typeface="Cambria"/>
              </a:rPr>
              <a:t>Мазмұнды</a:t>
            </a:r>
            <a:r>
              <a:rPr lang="ru-RU" sz="5400" b="0" dirty="0">
                <a:latin typeface="Cambria"/>
                <a:cs typeface="Cambria"/>
              </a:rPr>
              <a:t> </a:t>
            </a:r>
            <a:r>
              <a:rPr lang="ru-RU" sz="5400" b="0" dirty="0" err="1">
                <a:latin typeface="Cambria"/>
                <a:cs typeface="Cambria"/>
              </a:rPr>
              <a:t>талдау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3231179"/>
            <a:ext cx="17642840" cy="3889463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14984" marR="318135" indent="-502920">
              <a:lnSpc>
                <a:spcPct val="84300"/>
              </a:lnSpc>
              <a:spcBef>
                <a:spcPts val="840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Адамдардың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белгілі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бір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топтары</a:t>
            </a:r>
            <a:r>
              <a:rPr lang="ru-RU" sz="3950" dirty="0">
                <a:latin typeface="Trebuchet MS"/>
                <a:cs typeface="Trebuchet MS"/>
              </a:rPr>
              <a:t> (</a:t>
            </a:r>
            <a:r>
              <a:rPr lang="ru-RU" sz="3950" dirty="0" err="1">
                <a:latin typeface="Trebuchet MS"/>
                <a:cs typeface="Trebuchet MS"/>
              </a:rPr>
              <a:t>мысалы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нәсіл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немесе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жыныс</a:t>
            </a:r>
            <a:r>
              <a:rPr lang="ru-RU" sz="3950" dirty="0">
                <a:latin typeface="Trebuchet MS"/>
                <a:cs typeface="Trebuchet MS"/>
              </a:rPr>
              <a:t>) </a:t>
            </a:r>
            <a:r>
              <a:rPr lang="ru-RU" sz="3950" dirty="0" err="1">
                <a:latin typeface="Trebuchet MS"/>
                <a:cs typeface="Trebuchet MS"/>
              </a:rPr>
              <a:t>туралы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стереотиптерді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теріс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коннотацияларды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немесе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біржақты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пікірлерді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тексеру</a:t>
            </a:r>
            <a:endParaRPr lang="ru-RU" sz="3950" dirty="0">
              <a:latin typeface="Trebuchet MS"/>
              <a:cs typeface="Trebuchet MS"/>
            </a:endParaRPr>
          </a:p>
          <a:p>
            <a:pPr marL="514984" marR="318135" indent="-502920">
              <a:lnSpc>
                <a:spcPct val="84300"/>
              </a:lnSpc>
              <a:spcBef>
                <a:spcPts val="840"/>
              </a:spcBef>
              <a:buSzPct val="122784"/>
              <a:buChar char="•"/>
              <a:tabLst>
                <a:tab pos="514984" algn="l"/>
              </a:tabLst>
            </a:pPr>
            <a:endParaRPr lang="ru-RU" sz="3950" dirty="0">
              <a:latin typeface="Trebuchet MS"/>
              <a:cs typeface="Trebuchet MS"/>
            </a:endParaRPr>
          </a:p>
          <a:p>
            <a:pPr marL="514984" marR="318135" indent="-502920">
              <a:lnSpc>
                <a:spcPct val="84300"/>
              </a:lnSpc>
              <a:spcBef>
                <a:spcPts val="840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Таңдамалы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екпінді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тексеру</a:t>
            </a:r>
            <a:r>
              <a:rPr lang="ru-RU" sz="3950" dirty="0">
                <a:latin typeface="Trebuchet MS"/>
                <a:cs typeface="Trebuchet MS"/>
              </a:rPr>
              <a:t>: </a:t>
            </a:r>
            <a:r>
              <a:rPr lang="ru-RU" sz="3950" dirty="0" err="1">
                <a:latin typeface="Trebuchet MS"/>
                <a:cs typeface="Trebuchet MS"/>
              </a:rPr>
              <a:t>Егер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мысалы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en-US" sz="3950" dirty="0">
                <a:latin typeface="Trebuchet MS"/>
                <a:cs typeface="Trebuchet MS"/>
              </a:rPr>
              <a:t>AI </a:t>
            </a:r>
            <a:r>
              <a:rPr lang="ru-RU" sz="3950" dirty="0" err="1">
                <a:latin typeface="Trebuchet MS"/>
                <a:cs typeface="Trebuchet MS"/>
              </a:rPr>
              <a:t>белгілі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бір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тақырыптар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үшін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бірдей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мысалдарды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жиі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қолданса</a:t>
            </a:r>
            <a:r>
              <a:rPr lang="ru-RU" sz="3950" dirty="0">
                <a:latin typeface="Trebuchet MS"/>
                <a:cs typeface="Trebuchet MS"/>
              </a:rPr>
              <a:t> (</a:t>
            </a:r>
            <a:r>
              <a:rPr lang="ru-RU" sz="3950" dirty="0" err="1">
                <a:latin typeface="Trebuchet MS"/>
                <a:cs typeface="Trebuchet MS"/>
              </a:rPr>
              <a:t>мысалы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белгілі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бір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этникалық</a:t>
            </a:r>
            <a:r>
              <a:rPr lang="ru-RU" sz="3950" dirty="0">
                <a:latin typeface="Trebuchet MS"/>
                <a:cs typeface="Trebuchet MS"/>
              </a:rPr>
              <a:t> топ </a:t>
            </a:r>
            <a:r>
              <a:rPr lang="ru-RU" sz="3950" dirty="0" err="1">
                <a:latin typeface="Trebuchet MS"/>
                <a:cs typeface="Trebuchet MS"/>
              </a:rPr>
              <a:t>үшін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қорлайтын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мысалдар</a:t>
            </a:r>
            <a:r>
              <a:rPr lang="ru-RU" sz="3950" dirty="0">
                <a:latin typeface="Trebuchet MS"/>
                <a:cs typeface="Trebuchet MS"/>
              </a:rPr>
              <a:t>), </a:t>
            </a:r>
            <a:r>
              <a:rPr lang="ru-RU" sz="3950" dirty="0" err="1">
                <a:latin typeface="Trebuchet MS"/>
                <a:cs typeface="Trebuchet MS"/>
              </a:rPr>
              <a:t>бұл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біржақтылықты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көрсетуі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мүмкін</a:t>
            </a:r>
            <a:r>
              <a:rPr lang="ru-RU" sz="395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00"/>
              </a:spcBef>
            </a:pPr>
            <a:r>
              <a:rPr lang="ru-RU" sz="4500" spc="-60" dirty="0" err="1"/>
              <a:t>Мәтінді</a:t>
            </a:r>
            <a:r>
              <a:rPr lang="ru-RU" sz="4500" spc="-60" dirty="0"/>
              <a:t> </a:t>
            </a:r>
            <a:r>
              <a:rPr lang="ru-RU" sz="4500" spc="-60" dirty="0" err="1"/>
              <a:t>талдау</a:t>
            </a:r>
            <a:r>
              <a:rPr lang="ru-RU" sz="4500" spc="-60" dirty="0"/>
              <a:t> </a:t>
            </a:r>
            <a:r>
              <a:rPr lang="ru-RU" sz="4500" spc="-60" dirty="0" err="1"/>
              <a:t>әдістері</a:t>
            </a:r>
            <a:br>
              <a:rPr lang="ru-RU" sz="4500" spc="-60" dirty="0"/>
            </a:br>
            <a:r>
              <a:rPr lang="ru-RU" sz="5400" b="0" spc="-80" dirty="0" err="1">
                <a:latin typeface="Cambria"/>
                <a:cs typeface="Cambria"/>
              </a:rPr>
              <a:t>Салыстырмалы</a:t>
            </a:r>
            <a:r>
              <a:rPr lang="ru-RU" sz="5400" b="0" spc="-80" dirty="0">
                <a:latin typeface="Cambria"/>
                <a:cs typeface="Cambria"/>
              </a:rPr>
              <a:t> анализ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3231179"/>
            <a:ext cx="17208500" cy="34233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4" indent="-502284">
              <a:lnSpc>
                <a:spcPts val="4370"/>
              </a:lnSpc>
              <a:spcBef>
                <a:spcPts val="9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Жасырын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қалауларды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немесе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асимметриялық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бағалауларды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анықтау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үшін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ұқсас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тақырыптардағы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бірақ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әртүрлі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контексттерде</a:t>
            </a:r>
            <a:r>
              <a:rPr lang="ru-RU" sz="3950" dirty="0">
                <a:latin typeface="Trebuchet MS"/>
                <a:cs typeface="Trebuchet MS"/>
              </a:rPr>
              <a:t> (</a:t>
            </a:r>
            <a:r>
              <a:rPr lang="ru-RU" sz="3950" dirty="0" err="1">
                <a:latin typeface="Trebuchet MS"/>
                <a:cs typeface="Trebuchet MS"/>
              </a:rPr>
              <a:t>мысалы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саясат</a:t>
            </a:r>
            <a:r>
              <a:rPr lang="ru-RU" sz="3950" dirty="0">
                <a:latin typeface="Trebuchet MS"/>
                <a:cs typeface="Trebuchet MS"/>
              </a:rPr>
              <a:t>, экономика, </a:t>
            </a:r>
            <a:r>
              <a:rPr lang="ru-RU" sz="3950" dirty="0" err="1">
                <a:latin typeface="Trebuchet MS"/>
                <a:cs typeface="Trebuchet MS"/>
              </a:rPr>
              <a:t>денсаулық</a:t>
            </a:r>
            <a:r>
              <a:rPr lang="ru-RU" sz="3950" dirty="0">
                <a:latin typeface="Trebuchet MS"/>
                <a:cs typeface="Trebuchet MS"/>
              </a:rPr>
              <a:t>) </a:t>
            </a:r>
            <a:r>
              <a:rPr lang="ru-RU" sz="3950" dirty="0" err="1">
                <a:latin typeface="Trebuchet MS"/>
                <a:cs typeface="Trebuchet MS"/>
              </a:rPr>
              <a:t>үлгі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нәтижелерін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салыстыру</a:t>
            </a:r>
            <a:r>
              <a:rPr lang="ru-RU" sz="3950" dirty="0">
                <a:latin typeface="Trebuchet MS"/>
                <a:cs typeface="Trebuchet MS"/>
              </a:rPr>
              <a:t>.</a:t>
            </a:r>
          </a:p>
          <a:p>
            <a:pPr marL="514984" indent="-502284">
              <a:lnSpc>
                <a:spcPts val="4370"/>
              </a:lnSpc>
              <a:spcBef>
                <a:spcPts val="95"/>
              </a:spcBef>
              <a:buSzPct val="122784"/>
              <a:buChar char="•"/>
              <a:tabLst>
                <a:tab pos="514984" algn="l"/>
              </a:tabLst>
            </a:pPr>
            <a:endParaRPr lang="ru-RU" sz="3950" spc="-10" dirty="0">
              <a:latin typeface="Trebuchet MS"/>
              <a:cs typeface="Trebuchet MS"/>
            </a:endParaRPr>
          </a:p>
          <a:p>
            <a:pPr marL="514984" indent="-502284">
              <a:lnSpc>
                <a:spcPts val="4370"/>
              </a:lnSpc>
              <a:spcBef>
                <a:spcPts val="9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Нәтижелерді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тексеру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және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жауаптардағы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айырмашылықтарды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талдау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үшін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бірнеше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үлгілерді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немесе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көздерді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пайдалану</a:t>
            </a:r>
            <a:r>
              <a:rPr lang="ru-RU" sz="3950" spc="-1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9300"/>
              </a:lnSpc>
              <a:spcBef>
                <a:spcPts val="505"/>
              </a:spcBef>
            </a:pPr>
            <a:r>
              <a:rPr lang="ru-RU" sz="8000" b="0" dirty="0" err="1">
                <a:latin typeface="Tahoma"/>
                <a:cs typeface="Tahoma"/>
              </a:rPr>
              <a:t>Генеративті</a:t>
            </a:r>
            <a:r>
              <a:rPr lang="ru-RU" sz="8000" b="0" dirty="0">
                <a:latin typeface="Tahoma"/>
                <a:cs typeface="Tahoma"/>
              </a:rPr>
              <a:t> </a:t>
            </a:r>
            <a:r>
              <a:rPr lang="ru-RU" sz="8000" b="0" dirty="0" err="1">
                <a:latin typeface="Tahoma"/>
                <a:cs typeface="Tahoma"/>
              </a:rPr>
              <a:t>модельдердегі</a:t>
            </a:r>
            <a:r>
              <a:rPr lang="ru-RU" sz="8000" b="0" dirty="0">
                <a:latin typeface="Tahoma"/>
                <a:cs typeface="Tahoma"/>
              </a:rPr>
              <a:t> </a:t>
            </a:r>
            <a:r>
              <a:rPr lang="ru-RU" sz="8000" b="0" dirty="0" err="1">
                <a:latin typeface="Tahoma"/>
                <a:cs typeface="Tahoma"/>
              </a:rPr>
              <a:t>ауытқуды</a:t>
            </a:r>
            <a:r>
              <a:rPr lang="ru-RU" sz="8000" b="0" dirty="0">
                <a:latin typeface="Tahoma"/>
                <a:cs typeface="Tahoma"/>
              </a:rPr>
              <a:t> </a:t>
            </a:r>
            <a:r>
              <a:rPr lang="ru-RU" sz="8000" b="0" dirty="0" err="1">
                <a:latin typeface="Tahoma"/>
                <a:cs typeface="Tahoma"/>
              </a:rPr>
              <a:t>түсіну</a:t>
            </a:r>
            <a:endParaRPr sz="80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873" y="5647039"/>
            <a:ext cx="17964785" cy="199477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5100"/>
              </a:lnSpc>
              <a:spcBef>
                <a:spcPts val="254"/>
              </a:spcBef>
            </a:pPr>
            <a:r>
              <a:rPr lang="ru-RU" sz="4300" b="1" dirty="0" err="1">
                <a:latin typeface="Arial"/>
                <a:cs typeface="Arial"/>
              </a:rPr>
              <a:t>Мақсаты</a:t>
            </a:r>
            <a:r>
              <a:rPr lang="ru-RU" sz="4300" b="1" dirty="0">
                <a:latin typeface="Arial"/>
                <a:cs typeface="Arial"/>
              </a:rPr>
              <a:t>: </a:t>
            </a:r>
            <a:r>
              <a:rPr lang="ru-RU" sz="4300" dirty="0" err="1">
                <a:latin typeface="Arial"/>
                <a:cs typeface="Arial"/>
              </a:rPr>
              <a:t>Генеративті</a:t>
            </a:r>
            <a:r>
              <a:rPr lang="ru-RU" sz="4300" dirty="0">
                <a:latin typeface="Arial"/>
                <a:cs typeface="Arial"/>
              </a:rPr>
              <a:t> </a:t>
            </a:r>
            <a:r>
              <a:rPr lang="ru-RU" sz="4300" dirty="0" err="1">
                <a:latin typeface="Arial"/>
                <a:cs typeface="Arial"/>
              </a:rPr>
              <a:t>модельдердегі</a:t>
            </a:r>
            <a:r>
              <a:rPr lang="ru-RU" sz="4300" dirty="0">
                <a:latin typeface="Arial"/>
                <a:cs typeface="Arial"/>
              </a:rPr>
              <a:t> </a:t>
            </a:r>
            <a:r>
              <a:rPr lang="ru-RU" sz="4300" dirty="0" err="1">
                <a:latin typeface="Arial"/>
                <a:cs typeface="Arial"/>
              </a:rPr>
              <a:t>қиғаштық</a:t>
            </a:r>
            <a:r>
              <a:rPr lang="ru-RU" sz="4300" dirty="0">
                <a:latin typeface="Arial"/>
                <a:cs typeface="Arial"/>
              </a:rPr>
              <a:t> </a:t>
            </a:r>
            <a:r>
              <a:rPr lang="ru-RU" sz="4300" dirty="0" err="1">
                <a:latin typeface="Arial"/>
                <a:cs typeface="Arial"/>
              </a:rPr>
              <a:t>деген</a:t>
            </a:r>
            <a:r>
              <a:rPr lang="ru-RU" sz="4300" dirty="0">
                <a:latin typeface="Arial"/>
                <a:cs typeface="Arial"/>
              </a:rPr>
              <a:t> не </a:t>
            </a:r>
            <a:r>
              <a:rPr lang="ru-RU" sz="4300" dirty="0" err="1">
                <a:latin typeface="Arial"/>
                <a:cs typeface="Arial"/>
              </a:rPr>
              <a:t>екенін</a:t>
            </a:r>
            <a:r>
              <a:rPr lang="ru-RU" sz="4300" dirty="0">
                <a:latin typeface="Arial"/>
                <a:cs typeface="Arial"/>
              </a:rPr>
              <a:t>, </a:t>
            </a:r>
            <a:r>
              <a:rPr lang="ru-RU" sz="4300" dirty="0" err="1">
                <a:latin typeface="Arial"/>
                <a:cs typeface="Arial"/>
              </a:rPr>
              <a:t>оның</a:t>
            </a:r>
            <a:r>
              <a:rPr lang="ru-RU" sz="4300" dirty="0">
                <a:latin typeface="Arial"/>
                <a:cs typeface="Arial"/>
              </a:rPr>
              <a:t> </a:t>
            </a:r>
            <a:r>
              <a:rPr lang="ru-RU" sz="4300" dirty="0" err="1">
                <a:latin typeface="Arial"/>
                <a:cs typeface="Arial"/>
              </a:rPr>
              <a:t>қалай</a:t>
            </a:r>
            <a:r>
              <a:rPr lang="ru-RU" sz="4300" dirty="0">
                <a:latin typeface="Arial"/>
                <a:cs typeface="Arial"/>
              </a:rPr>
              <a:t> </a:t>
            </a:r>
            <a:r>
              <a:rPr lang="ru-RU" sz="4300" dirty="0" err="1">
                <a:latin typeface="Arial"/>
                <a:cs typeface="Arial"/>
              </a:rPr>
              <a:t>пайда</a:t>
            </a:r>
            <a:r>
              <a:rPr lang="ru-RU" sz="4300" dirty="0">
                <a:latin typeface="Arial"/>
                <a:cs typeface="Arial"/>
              </a:rPr>
              <a:t> </a:t>
            </a:r>
            <a:r>
              <a:rPr lang="ru-RU" sz="4300" dirty="0" err="1">
                <a:latin typeface="Arial"/>
                <a:cs typeface="Arial"/>
              </a:rPr>
              <a:t>болатынын</a:t>
            </a:r>
            <a:r>
              <a:rPr lang="ru-RU" sz="4300" dirty="0">
                <a:latin typeface="Arial"/>
                <a:cs typeface="Arial"/>
              </a:rPr>
              <a:t>, </a:t>
            </a:r>
            <a:r>
              <a:rPr lang="ru-RU" sz="4300" dirty="0" err="1">
                <a:latin typeface="Arial"/>
                <a:cs typeface="Arial"/>
              </a:rPr>
              <a:t>оның</a:t>
            </a:r>
            <a:r>
              <a:rPr lang="ru-RU" sz="4300" dirty="0">
                <a:latin typeface="Arial"/>
                <a:cs typeface="Arial"/>
              </a:rPr>
              <a:t> </a:t>
            </a:r>
            <a:r>
              <a:rPr lang="ru-RU" sz="4300" dirty="0" err="1">
                <a:latin typeface="Arial"/>
                <a:cs typeface="Arial"/>
              </a:rPr>
              <a:t>нәтижелерге</a:t>
            </a:r>
            <a:r>
              <a:rPr lang="ru-RU" sz="4300" dirty="0">
                <a:latin typeface="Arial"/>
                <a:cs typeface="Arial"/>
              </a:rPr>
              <a:t> </a:t>
            </a:r>
            <a:r>
              <a:rPr lang="ru-RU" sz="4300" dirty="0" err="1">
                <a:latin typeface="Arial"/>
                <a:cs typeface="Arial"/>
              </a:rPr>
              <a:t>әсерін</a:t>
            </a:r>
            <a:r>
              <a:rPr lang="ru-RU" sz="4300" dirty="0">
                <a:latin typeface="Arial"/>
                <a:cs typeface="Arial"/>
              </a:rPr>
              <a:t> </a:t>
            </a:r>
            <a:r>
              <a:rPr lang="ru-RU" sz="4300" dirty="0" err="1">
                <a:latin typeface="Arial"/>
                <a:cs typeface="Arial"/>
              </a:rPr>
              <a:t>және</a:t>
            </a:r>
            <a:r>
              <a:rPr lang="ru-RU" sz="4300" dirty="0">
                <a:latin typeface="Arial"/>
                <a:cs typeface="Arial"/>
              </a:rPr>
              <a:t> оны </a:t>
            </a:r>
            <a:r>
              <a:rPr lang="ru-RU" sz="4300" dirty="0" err="1">
                <a:latin typeface="Arial"/>
                <a:cs typeface="Arial"/>
              </a:rPr>
              <a:t>азайту</a:t>
            </a:r>
            <a:r>
              <a:rPr lang="ru-RU" sz="4300" dirty="0">
                <a:latin typeface="Arial"/>
                <a:cs typeface="Arial"/>
              </a:rPr>
              <a:t> </a:t>
            </a:r>
            <a:r>
              <a:rPr lang="ru-RU" sz="4300" dirty="0" err="1">
                <a:latin typeface="Arial"/>
                <a:cs typeface="Arial"/>
              </a:rPr>
              <a:t>жолдарын</a:t>
            </a:r>
            <a:r>
              <a:rPr lang="ru-RU" sz="4300" dirty="0">
                <a:latin typeface="Arial"/>
                <a:cs typeface="Arial"/>
              </a:rPr>
              <a:t> </a:t>
            </a:r>
            <a:r>
              <a:rPr lang="ru-RU" sz="4300" dirty="0" err="1">
                <a:latin typeface="Arial"/>
                <a:cs typeface="Arial"/>
              </a:rPr>
              <a:t>түсіну</a:t>
            </a:r>
            <a:r>
              <a:rPr sz="4300" spc="-10" dirty="0">
                <a:latin typeface="Trebuchet MS"/>
                <a:cs typeface="Trebuchet MS"/>
              </a:rPr>
              <a:t>.</a:t>
            </a:r>
            <a:endParaRPr sz="4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00"/>
              </a:spcBef>
            </a:pPr>
            <a:r>
              <a:rPr lang="ru-RU" sz="4500" spc="-60" dirty="0" err="1"/>
              <a:t>Мәтінді</a:t>
            </a:r>
            <a:r>
              <a:rPr lang="ru-RU" sz="4500" spc="-60" dirty="0"/>
              <a:t> </a:t>
            </a:r>
            <a:r>
              <a:rPr lang="ru-RU" sz="4500" spc="-60" dirty="0" err="1"/>
              <a:t>талдау</a:t>
            </a:r>
            <a:r>
              <a:rPr lang="ru-RU" sz="4500" spc="-60" dirty="0"/>
              <a:t> </a:t>
            </a:r>
            <a:r>
              <a:rPr lang="ru-RU" sz="4500" spc="-60" dirty="0" err="1"/>
              <a:t>әдістері</a:t>
            </a:r>
            <a:br>
              <a:rPr lang="ru-RU" sz="4500" spc="-60" dirty="0"/>
            </a:br>
            <a:r>
              <a:rPr lang="ru-RU" sz="5400" b="0" spc="-20" dirty="0" err="1">
                <a:latin typeface="Cambria"/>
                <a:cs typeface="Cambria"/>
              </a:rPr>
              <a:t>Асимметриялық</a:t>
            </a:r>
            <a:r>
              <a:rPr lang="ru-RU" sz="5400" b="0" spc="-20" dirty="0">
                <a:latin typeface="Cambria"/>
                <a:cs typeface="Cambria"/>
              </a:rPr>
              <a:t> </a:t>
            </a:r>
            <a:r>
              <a:rPr lang="ru-RU" sz="5400" b="0" spc="-20" dirty="0" err="1">
                <a:latin typeface="Cambria"/>
                <a:cs typeface="Cambria"/>
              </a:rPr>
              <a:t>өңдеуді</a:t>
            </a:r>
            <a:r>
              <a:rPr lang="ru-RU" sz="5400" b="0" spc="-20" dirty="0">
                <a:latin typeface="Cambria"/>
                <a:cs typeface="Cambria"/>
              </a:rPr>
              <a:t> </a:t>
            </a:r>
            <a:r>
              <a:rPr lang="ru-RU" sz="5400" b="0" spc="-20" dirty="0" err="1">
                <a:latin typeface="Cambria"/>
                <a:cs typeface="Cambria"/>
              </a:rPr>
              <a:t>анықтау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3184266"/>
            <a:ext cx="1685290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indent="-502920">
              <a:lnSpc>
                <a:spcPts val="4560"/>
              </a:lnSpc>
              <a:spcBef>
                <a:spcPts val="100"/>
              </a:spcBef>
              <a:buSzPct val="122784"/>
              <a:buChar char="•"/>
              <a:tabLst>
                <a:tab pos="515620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Модельдің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әртүрлі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топтарға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қалай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қарайтынын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анықтау:мысалы</a:t>
            </a:r>
            <a:r>
              <a:rPr lang="ru-RU" sz="3950" spc="-10" dirty="0">
                <a:latin typeface="Trebuchet MS"/>
                <a:cs typeface="Trebuchet MS"/>
              </a:rPr>
              <a:t>, </a:t>
            </a:r>
            <a:r>
              <a:rPr lang="ru-RU" sz="3950" spc="-10" dirty="0" err="1">
                <a:latin typeface="Trebuchet MS"/>
                <a:cs typeface="Trebuchet MS"/>
              </a:rPr>
              <a:t>әртүрлі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мәдениеттер</a:t>
            </a:r>
            <a:r>
              <a:rPr lang="ru-RU" sz="3950" spc="-10" dirty="0">
                <a:latin typeface="Trebuchet MS"/>
                <a:cs typeface="Trebuchet MS"/>
              </a:rPr>
              <a:t>, </a:t>
            </a:r>
            <a:r>
              <a:rPr lang="ru-RU" sz="3950" spc="-10" dirty="0" err="1">
                <a:latin typeface="Trebuchet MS"/>
                <a:cs typeface="Trebuchet MS"/>
              </a:rPr>
              <a:t>ұлттар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немесе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әлеуметтік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топтар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контекстінде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бірдей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сұрақтар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немесе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сұраулар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қалай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қабылданатынын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талдау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арқылы</a:t>
            </a:r>
            <a:r>
              <a:rPr lang="ru-RU" sz="3950" spc="-10" dirty="0">
                <a:latin typeface="Trebuchet MS"/>
                <a:cs typeface="Trebuchet MS"/>
              </a:rPr>
              <a:t>.</a:t>
            </a:r>
          </a:p>
          <a:p>
            <a:pPr marL="515620" indent="-502920">
              <a:lnSpc>
                <a:spcPts val="4560"/>
              </a:lnSpc>
              <a:spcBef>
                <a:spcPts val="100"/>
              </a:spcBef>
              <a:buSzPct val="122784"/>
              <a:buChar char="•"/>
              <a:tabLst>
                <a:tab pos="515620" algn="l"/>
              </a:tabLst>
            </a:pPr>
            <a:endParaRPr lang="ru-RU" sz="3950" spc="-10" dirty="0">
              <a:latin typeface="Trebuchet MS"/>
              <a:cs typeface="Trebuchet MS"/>
            </a:endParaRPr>
          </a:p>
          <a:p>
            <a:pPr marL="515620" indent="-502920">
              <a:lnSpc>
                <a:spcPts val="4560"/>
              </a:lnSpc>
              <a:spcBef>
                <a:spcPts val="100"/>
              </a:spcBef>
              <a:buSzPct val="122784"/>
              <a:buChar char="•"/>
              <a:tabLst>
                <a:tab pos="515620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Әділдікті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талдау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әдістерін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қолдану</a:t>
            </a:r>
            <a:r>
              <a:rPr lang="ru-RU" sz="3950" spc="-10" dirty="0">
                <a:latin typeface="Trebuchet MS"/>
                <a:cs typeface="Trebuchet MS"/>
              </a:rPr>
              <a:t>, </a:t>
            </a:r>
            <a:r>
              <a:rPr lang="ru-RU" sz="3950" spc="-10" dirty="0" err="1">
                <a:latin typeface="Trebuchet MS"/>
                <a:cs typeface="Trebuchet MS"/>
              </a:rPr>
              <a:t>мысалы</a:t>
            </a:r>
            <a:r>
              <a:rPr lang="ru-RU" sz="3950" spc="-10" dirty="0">
                <a:latin typeface="Trebuchet MS"/>
                <a:cs typeface="Trebuchet MS"/>
              </a:rPr>
              <a:t>, </a:t>
            </a:r>
            <a:r>
              <a:rPr lang="ru-RU" sz="3950" spc="-10" dirty="0" err="1">
                <a:latin typeface="Trebuchet MS"/>
                <a:cs typeface="Trebuchet MS"/>
              </a:rPr>
              <a:t>әртүрлі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демографиялық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топтар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арасындағы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рейтингтердегі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ауытқуларды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өлшеу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арқылы</a:t>
            </a:r>
            <a:r>
              <a:rPr lang="ru-RU" sz="3950" spc="-1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874" y="723447"/>
            <a:ext cx="14951710" cy="8316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5"/>
              </a:spcBef>
            </a:pPr>
            <a:r>
              <a:rPr lang="ru-RU" sz="5400" b="0" spc="-160" dirty="0" err="1">
                <a:latin typeface="Cambria"/>
                <a:cs typeface="Cambria"/>
              </a:rPr>
              <a:t>Артықшылықты</a:t>
            </a:r>
            <a:r>
              <a:rPr lang="ru-RU" sz="5400" b="0" spc="-160" dirty="0">
                <a:latin typeface="Cambria"/>
                <a:cs typeface="Cambria"/>
              </a:rPr>
              <a:t> </a:t>
            </a:r>
            <a:r>
              <a:rPr lang="ru-RU" sz="5400" b="0" spc="-160" dirty="0" err="1">
                <a:latin typeface="Cambria"/>
                <a:cs typeface="Cambria"/>
              </a:rPr>
              <a:t>анықтау</a:t>
            </a:r>
            <a:r>
              <a:rPr lang="ru-RU" sz="5400" b="0" spc="-160" dirty="0">
                <a:latin typeface="Cambria"/>
                <a:cs typeface="Cambria"/>
              </a:rPr>
              <a:t> </a:t>
            </a:r>
            <a:r>
              <a:rPr lang="ru-RU" sz="5400" b="0" spc="-160" dirty="0" err="1">
                <a:latin typeface="Cambria"/>
                <a:cs typeface="Cambria"/>
              </a:rPr>
              <a:t>құралдары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7874" y="2530475"/>
            <a:ext cx="15640685" cy="528478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514984" marR="1017905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Мәтіндердегі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біржақтылықты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талдауға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арналған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арнайы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құралдар</a:t>
            </a:r>
            <a:r>
              <a:rPr lang="ru-RU" sz="3950" dirty="0">
                <a:latin typeface="Trebuchet MS"/>
                <a:cs typeface="Trebuchet MS"/>
              </a:rPr>
              <a:t> бар</a:t>
            </a:r>
          </a:p>
          <a:p>
            <a:pPr marL="514984" marR="1017905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endParaRPr lang="ru-RU" sz="3950" b="1" dirty="0">
              <a:latin typeface="Trebuchet MS"/>
              <a:cs typeface="Arial"/>
            </a:endParaRPr>
          </a:p>
          <a:p>
            <a:pPr marL="514984" marR="1017905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r>
              <a:rPr lang="en-US" sz="3950" b="1" dirty="0">
                <a:latin typeface="Arial"/>
                <a:cs typeface="Arial"/>
              </a:rPr>
              <a:t>IBM </a:t>
            </a:r>
            <a:r>
              <a:rPr lang="ru-RU" sz="3950" b="1" dirty="0" err="1">
                <a:latin typeface="Arial"/>
                <a:cs typeface="Arial"/>
              </a:rPr>
              <a:t>ұсынған</a:t>
            </a:r>
            <a:r>
              <a:rPr lang="ru-RU" sz="3950" b="1" dirty="0">
                <a:latin typeface="Arial"/>
                <a:cs typeface="Arial"/>
              </a:rPr>
              <a:t> </a:t>
            </a:r>
            <a:r>
              <a:rPr lang="en-US" sz="3950" b="1" dirty="0">
                <a:latin typeface="Arial"/>
                <a:cs typeface="Arial"/>
              </a:rPr>
              <a:t>AI Fairness 360</a:t>
            </a:r>
            <a:endParaRPr lang="ru-RU" sz="3950" b="1" dirty="0">
              <a:latin typeface="Arial"/>
              <a:cs typeface="Arial"/>
            </a:endParaRPr>
          </a:p>
          <a:p>
            <a:pPr marL="514984" marR="1017905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endParaRPr lang="ru-RU" sz="3950" b="1" dirty="0">
              <a:latin typeface="Arial"/>
              <a:cs typeface="Arial"/>
            </a:endParaRPr>
          </a:p>
          <a:p>
            <a:pPr marL="514984" marR="1017905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r>
              <a:rPr lang="en-US" sz="3950" b="1" dirty="0">
                <a:latin typeface="Arial"/>
                <a:cs typeface="Arial"/>
              </a:rPr>
              <a:t>Google </a:t>
            </a:r>
            <a:r>
              <a:rPr lang="ru-RU" sz="3950" b="1" dirty="0" err="1">
                <a:latin typeface="Arial"/>
                <a:cs typeface="Arial"/>
              </a:rPr>
              <a:t>ұсынған</a:t>
            </a:r>
            <a:r>
              <a:rPr lang="ru-RU" sz="3950" b="1" dirty="0">
                <a:latin typeface="Arial"/>
                <a:cs typeface="Arial"/>
              </a:rPr>
              <a:t> </a:t>
            </a:r>
            <a:r>
              <a:rPr lang="ru-RU" sz="3950" b="1" dirty="0" err="1">
                <a:latin typeface="Arial"/>
                <a:cs typeface="Arial"/>
              </a:rPr>
              <a:t>әділдік</a:t>
            </a:r>
            <a:r>
              <a:rPr lang="ru-RU" sz="3950" b="1" dirty="0">
                <a:latin typeface="Arial"/>
                <a:cs typeface="Arial"/>
              </a:rPr>
              <a:t> </a:t>
            </a:r>
            <a:r>
              <a:rPr lang="ru-RU" sz="3950" b="1" dirty="0" err="1">
                <a:latin typeface="Arial"/>
                <a:cs typeface="Arial"/>
              </a:rPr>
              <a:t>көрсеткіштері</a:t>
            </a:r>
            <a:endParaRPr lang="ru-RU" sz="3950" b="1" dirty="0">
              <a:latin typeface="Arial"/>
              <a:cs typeface="Arial"/>
            </a:endParaRPr>
          </a:p>
          <a:p>
            <a:pPr marL="514984" marR="1017905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endParaRPr lang="ru-RU" sz="3950" b="1" dirty="0">
              <a:latin typeface="Arial"/>
              <a:cs typeface="Arial"/>
            </a:endParaRPr>
          </a:p>
          <a:p>
            <a:pPr marL="514984" marR="1017905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>
                <a:latin typeface="Trebuchet MS"/>
                <a:cs typeface="Trebuchet MS"/>
              </a:rPr>
              <a:t>модель </a:t>
            </a:r>
            <a:r>
              <a:rPr lang="ru-RU" sz="3950" dirty="0" err="1">
                <a:latin typeface="Trebuchet MS"/>
                <a:cs typeface="Trebuchet MS"/>
              </a:rPr>
              <a:t>шығысының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ауытқуын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автоматты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түрде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тексеруге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мүмкіндік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береді</a:t>
            </a:r>
            <a:r>
              <a:rPr lang="ru-RU" sz="395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135" y="8673410"/>
            <a:ext cx="2967787" cy="19970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874" y="637375"/>
            <a:ext cx="15093976" cy="1842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sz="5400" b="0" spc="-160" dirty="0" err="1">
                <a:latin typeface="Cambria"/>
                <a:cs typeface="Cambria"/>
              </a:rPr>
              <a:t>Айырмашылықты</a:t>
            </a:r>
            <a:r>
              <a:rPr lang="ru-RU" sz="5400" b="0" spc="-160" dirty="0">
                <a:latin typeface="Cambria"/>
                <a:cs typeface="Cambria"/>
              </a:rPr>
              <a:t> </a:t>
            </a:r>
            <a:r>
              <a:rPr lang="ru-RU" sz="5400" b="0" spc="-160" dirty="0" err="1">
                <a:latin typeface="Cambria"/>
                <a:cs typeface="Cambria"/>
              </a:rPr>
              <a:t>анықтауға</a:t>
            </a:r>
            <a:r>
              <a:rPr lang="ru-RU" sz="5400" b="0" spc="-160" dirty="0">
                <a:latin typeface="Cambria"/>
                <a:cs typeface="Cambria"/>
              </a:rPr>
              <a:t> </a:t>
            </a:r>
            <a:r>
              <a:rPr lang="ru-RU" sz="5400" b="0" spc="-160" dirty="0" err="1">
                <a:latin typeface="Cambria"/>
                <a:cs typeface="Cambria"/>
              </a:rPr>
              <a:t>арналған</a:t>
            </a:r>
            <a:r>
              <a:rPr lang="ru-RU" sz="5400" b="0" spc="-160" dirty="0">
                <a:latin typeface="Cambria"/>
                <a:cs typeface="Cambria"/>
              </a:rPr>
              <a:t> </a:t>
            </a:r>
            <a:r>
              <a:rPr lang="ru-RU" sz="5400" b="0" spc="-160" dirty="0" err="1">
                <a:latin typeface="Cambria"/>
                <a:cs typeface="Cambria"/>
              </a:rPr>
              <a:t>құралдар</a:t>
            </a:r>
            <a:br>
              <a:rPr lang="ru-RU" sz="5400" b="0" spc="-160" dirty="0">
                <a:latin typeface="Cambria"/>
                <a:cs typeface="Cambria"/>
              </a:rPr>
            </a:br>
            <a:r>
              <a:rPr lang="ru-RU" sz="5400" b="0" dirty="0" err="1">
                <a:latin typeface="Cambria"/>
                <a:cs typeface="Cambria"/>
              </a:rPr>
              <a:t>Мәтінді</a:t>
            </a:r>
            <a:r>
              <a:rPr lang="ru-RU" sz="5400" b="0" dirty="0">
                <a:latin typeface="Cambria"/>
                <a:cs typeface="Cambria"/>
              </a:rPr>
              <a:t> </a:t>
            </a:r>
            <a:r>
              <a:rPr lang="ru-RU" sz="5400" b="0" dirty="0" err="1">
                <a:latin typeface="Cambria"/>
                <a:cs typeface="Cambria"/>
              </a:rPr>
              <a:t>талдау</a:t>
            </a:r>
            <a:r>
              <a:rPr lang="ru-RU" sz="5400" b="0" dirty="0">
                <a:latin typeface="Cambria"/>
                <a:cs typeface="Cambria"/>
              </a:rPr>
              <a:t> </a:t>
            </a:r>
            <a:r>
              <a:rPr lang="ru-RU" sz="5400" b="0" dirty="0" err="1">
                <a:latin typeface="Cambria"/>
                <a:cs typeface="Cambria"/>
              </a:rPr>
              <a:t>әдістері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3459773"/>
            <a:ext cx="17004030" cy="3403368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14984" marR="5080" indent="-502920">
              <a:lnSpc>
                <a:spcPct val="84100"/>
              </a:lnSpc>
              <a:spcBef>
                <a:spcPts val="85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 panose="020B0603020202020204" pitchFamily="34" charset="0"/>
                <a:cs typeface="Arial"/>
              </a:rPr>
              <a:t>Сезім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талдауын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әртүрлі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топтардың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қалай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оң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теріс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ұсынылғанын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тексеру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үшін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пайдалануға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болады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514984" marR="5080" indent="-502920">
              <a:lnSpc>
                <a:spcPct val="84100"/>
              </a:lnSpc>
              <a:spcBef>
                <a:spcPts val="85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endParaRPr lang="ru-RU" sz="3950" b="1" spc="-20" dirty="0">
              <a:latin typeface="Arial"/>
              <a:cs typeface="Arial"/>
            </a:endParaRPr>
          </a:p>
          <a:p>
            <a:pPr marL="514984" marR="5080" indent="-502920">
              <a:lnSpc>
                <a:spcPct val="84100"/>
              </a:lnSpc>
              <a:spcBef>
                <a:spcPts val="85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Тақырыптарды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модельдеу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белгілі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бір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тақырыптардың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қаншалықты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жиі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айтылғанын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және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қандай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санаттардың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жиі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еленбейтінін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төмендетілетінін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анықтау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үшін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пайдаланылуы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95"/>
              </a:spcBef>
            </a:pPr>
            <a:r>
              <a:rPr lang="ru-RU" spc="-215" dirty="0" err="1"/>
              <a:t>Жалғастыру</a:t>
            </a:r>
            <a:r>
              <a:rPr lang="ru-RU" spc="-215" dirty="0"/>
              <a:t> </a:t>
            </a:r>
            <a:r>
              <a:rPr lang="ru-RU" spc="-215" dirty="0" err="1"/>
              <a:t>мысалдары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2958389"/>
            <a:ext cx="16918305" cy="636648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514984" marR="5080" indent="-502920">
              <a:lnSpc>
                <a:spcPts val="4000"/>
              </a:lnSpc>
              <a:spcBef>
                <a:spcPts val="844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spc="-10" dirty="0" err="1">
                <a:latin typeface="Arial"/>
                <a:cs typeface="Arial"/>
              </a:rPr>
              <a:t>Саяси</a:t>
            </a:r>
            <a:r>
              <a:rPr lang="ru-RU" sz="3950" b="1" spc="-10" dirty="0">
                <a:latin typeface="Arial"/>
                <a:cs typeface="Arial"/>
              </a:rPr>
              <a:t> </a:t>
            </a:r>
            <a:r>
              <a:rPr lang="ru-RU" sz="3950" b="1" spc="-10" dirty="0" err="1">
                <a:latin typeface="Arial"/>
                <a:cs typeface="Arial"/>
              </a:rPr>
              <a:t>бейімділік</a:t>
            </a:r>
            <a:r>
              <a:rPr lang="ru-RU" sz="3950" b="1" spc="-10" dirty="0">
                <a:latin typeface="Arial"/>
                <a:cs typeface="Arial"/>
              </a:rPr>
              <a:t> - </a:t>
            </a:r>
            <a:r>
              <a:rPr lang="en-US" sz="3950" spc="-10" dirty="0">
                <a:latin typeface="Arial"/>
                <a:cs typeface="Arial"/>
              </a:rPr>
              <a:t>AI </a:t>
            </a:r>
            <a:r>
              <a:rPr lang="ru-RU" sz="3950" spc="-10" dirty="0" err="1">
                <a:latin typeface="Arial"/>
                <a:cs typeface="Arial"/>
              </a:rPr>
              <a:t>белгілі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бір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саяси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қозғалыстарды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немесе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режимдерді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қолдайтын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немесе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айыптайтын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жауаптарды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көрсетуге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бейім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болғанда</a:t>
            </a:r>
            <a:r>
              <a:rPr lang="ru-RU" sz="3950" spc="-10" dirty="0">
                <a:latin typeface="Arial"/>
                <a:cs typeface="Arial"/>
              </a:rPr>
              <a:t>.</a:t>
            </a:r>
          </a:p>
          <a:p>
            <a:pPr marL="514984" marR="5080" indent="-502920">
              <a:lnSpc>
                <a:spcPts val="4000"/>
              </a:lnSpc>
              <a:spcBef>
                <a:spcPts val="844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endParaRPr lang="ru-RU" sz="3950" b="1" spc="-10" dirty="0">
              <a:latin typeface="Arial"/>
              <a:cs typeface="Arial"/>
            </a:endParaRPr>
          </a:p>
          <a:p>
            <a:pPr marL="514984" marR="5080" indent="-502920">
              <a:lnSpc>
                <a:spcPts val="4000"/>
              </a:lnSpc>
              <a:spcBef>
                <a:spcPts val="844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endParaRPr lang="ru-RU" sz="3950" b="1" spc="-10" dirty="0">
              <a:latin typeface="Arial"/>
              <a:cs typeface="Arial"/>
            </a:endParaRPr>
          </a:p>
          <a:p>
            <a:pPr marL="514984" marR="5080" indent="-502920">
              <a:lnSpc>
                <a:spcPts val="4000"/>
              </a:lnSpc>
              <a:spcBef>
                <a:spcPts val="844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spc="-10" dirty="0" err="1">
                <a:latin typeface="Arial"/>
                <a:cs typeface="Arial"/>
              </a:rPr>
              <a:t>Мәдени</a:t>
            </a:r>
            <a:r>
              <a:rPr lang="ru-RU" sz="3950" b="1" spc="-10" dirty="0">
                <a:latin typeface="Arial"/>
                <a:cs typeface="Arial"/>
              </a:rPr>
              <a:t> </a:t>
            </a:r>
            <a:r>
              <a:rPr lang="ru-RU" sz="3950" b="1" spc="-10" dirty="0" err="1">
                <a:latin typeface="Arial"/>
                <a:cs typeface="Arial"/>
              </a:rPr>
              <a:t>немесе</a:t>
            </a:r>
            <a:r>
              <a:rPr lang="ru-RU" sz="3950" b="1" spc="-10" dirty="0">
                <a:latin typeface="Arial"/>
                <a:cs typeface="Arial"/>
              </a:rPr>
              <a:t> </a:t>
            </a:r>
            <a:r>
              <a:rPr lang="ru-RU" sz="3950" b="1" spc="-10" dirty="0" err="1">
                <a:latin typeface="Arial"/>
                <a:cs typeface="Arial"/>
              </a:rPr>
              <a:t>этникалық</a:t>
            </a:r>
            <a:r>
              <a:rPr lang="ru-RU" sz="3950" b="1" spc="-10" dirty="0">
                <a:latin typeface="Arial"/>
                <a:cs typeface="Arial"/>
              </a:rPr>
              <a:t> </a:t>
            </a:r>
            <a:r>
              <a:rPr lang="ru-RU" sz="3950" b="1" spc="-10" dirty="0" err="1">
                <a:latin typeface="Arial"/>
                <a:cs typeface="Arial"/>
              </a:rPr>
              <a:t>бейімділік</a:t>
            </a:r>
            <a:r>
              <a:rPr lang="ru-RU" sz="3950" b="1" spc="-10" dirty="0">
                <a:latin typeface="Arial"/>
                <a:cs typeface="Arial"/>
              </a:rPr>
              <a:t> - </a:t>
            </a:r>
            <a:r>
              <a:rPr lang="ru-RU" sz="3950" spc="-10" dirty="0" err="1">
                <a:latin typeface="Arial"/>
                <a:cs typeface="Arial"/>
              </a:rPr>
              <a:t>әртүрлі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халықтар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немесе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елдер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туралы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ақпарат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бұрмаланған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түрде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берілген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кезде</a:t>
            </a:r>
            <a:r>
              <a:rPr lang="ru-RU" sz="3950" spc="-10" dirty="0">
                <a:latin typeface="Arial"/>
                <a:cs typeface="Arial"/>
              </a:rPr>
              <a:t>.</a:t>
            </a:r>
          </a:p>
          <a:p>
            <a:pPr marL="514984" marR="5080" indent="-502920">
              <a:lnSpc>
                <a:spcPts val="4000"/>
              </a:lnSpc>
              <a:spcBef>
                <a:spcPts val="844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endParaRPr lang="ru-RU" sz="3950" b="1" spc="-10" dirty="0">
              <a:latin typeface="Arial"/>
              <a:cs typeface="Arial"/>
            </a:endParaRPr>
          </a:p>
          <a:p>
            <a:pPr marL="514984" marR="5080" indent="-502920">
              <a:lnSpc>
                <a:spcPts val="4000"/>
              </a:lnSpc>
              <a:spcBef>
                <a:spcPts val="844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endParaRPr lang="ru-RU" sz="3950" b="1" spc="-10" dirty="0">
              <a:latin typeface="Arial"/>
              <a:cs typeface="Arial"/>
            </a:endParaRPr>
          </a:p>
          <a:p>
            <a:pPr marL="514984" marR="5080" indent="-502920">
              <a:lnSpc>
                <a:spcPts val="4000"/>
              </a:lnSpc>
              <a:spcBef>
                <a:spcPts val="844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spc="-10" dirty="0" err="1">
                <a:latin typeface="Arial"/>
                <a:cs typeface="Arial"/>
              </a:rPr>
              <a:t>Қоғамдағы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ерлер</a:t>
            </a:r>
            <a:r>
              <a:rPr lang="ru-RU" sz="3950" spc="-10" dirty="0">
                <a:latin typeface="Arial"/>
                <a:cs typeface="Arial"/>
              </a:rPr>
              <a:t> мен </a:t>
            </a:r>
            <a:r>
              <a:rPr lang="ru-RU" sz="3950" spc="-10" dirty="0" err="1">
                <a:latin typeface="Arial"/>
                <a:cs typeface="Arial"/>
              </a:rPr>
              <a:t>әйелдердің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рөлдерін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қабылдау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теңгерімсіз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болған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кездегі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гендерлік</a:t>
            </a:r>
            <a:r>
              <a:rPr lang="ru-RU" sz="3950" spc="-10" dirty="0">
                <a:latin typeface="Arial"/>
                <a:cs typeface="Arial"/>
              </a:rPr>
              <a:t> </a:t>
            </a:r>
            <a:r>
              <a:rPr lang="ru-RU" sz="3950" spc="-10" dirty="0" err="1">
                <a:latin typeface="Arial"/>
                <a:cs typeface="Arial"/>
              </a:rPr>
              <a:t>бейімділік</a:t>
            </a:r>
            <a:r>
              <a:rPr lang="ru-RU" sz="3950" spc="-10" dirty="0">
                <a:latin typeface="Arial"/>
                <a:cs typeface="Arial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250" y="362710"/>
            <a:ext cx="9812655" cy="2628284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ru-RU" spc="-125" dirty="0" err="1"/>
              <a:t>Нәсілдік</a:t>
            </a:r>
            <a:r>
              <a:rPr lang="ru-RU" spc="-125" dirty="0"/>
              <a:t> </a:t>
            </a:r>
            <a:r>
              <a:rPr lang="ru-RU" spc="-125" dirty="0" err="1"/>
              <a:t>көзқарас</a:t>
            </a:r>
            <a:br>
              <a:rPr lang="ru-RU" spc="-125" dirty="0"/>
            </a:br>
            <a:r>
              <a:rPr lang="en-US" sz="4500" spc="-35" dirty="0"/>
              <a:t>COMPAS </a:t>
            </a:r>
            <a:r>
              <a:rPr lang="ru-RU" sz="4500" spc="-35" dirty="0" err="1"/>
              <a:t>бағдарламасының</a:t>
            </a:r>
            <a:r>
              <a:rPr lang="ru-RU" sz="4500" spc="-35" dirty="0"/>
              <a:t> </a:t>
            </a:r>
            <a:r>
              <a:rPr lang="ru-RU" sz="4500" spc="-35" dirty="0" err="1"/>
              <a:t>нәтижелері</a:t>
            </a:r>
            <a:endParaRPr sz="45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0878" y="3597275"/>
            <a:ext cx="12042343" cy="674784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781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95"/>
              </a:spcBef>
            </a:pPr>
            <a:r>
              <a:rPr lang="ru-RU" spc="-114" dirty="0" err="1"/>
              <a:t>Нәсілдік</a:t>
            </a:r>
            <a:r>
              <a:rPr lang="ru-RU" spc="-114" dirty="0"/>
              <a:t>/</a:t>
            </a:r>
            <a:r>
              <a:rPr lang="ru-RU" spc="-114" dirty="0" err="1"/>
              <a:t>гендерлік</a:t>
            </a:r>
            <a:r>
              <a:rPr lang="ru-RU" spc="-114" dirty="0"/>
              <a:t> </a:t>
            </a:r>
            <a:r>
              <a:rPr lang="ru-RU" spc="-114" dirty="0" err="1"/>
              <a:t>бейімділік</a:t>
            </a:r>
            <a:br>
              <a:rPr lang="ru-RU" spc="-114" dirty="0"/>
            </a:br>
            <a:r>
              <a:rPr lang="ru-RU" sz="4500" dirty="0" err="1"/>
              <a:t>Үй</a:t>
            </a:r>
            <a:r>
              <a:rPr lang="ru-RU" sz="4500" dirty="0"/>
              <a:t> </a:t>
            </a:r>
            <a:r>
              <a:rPr lang="ru-RU" sz="4500" dirty="0" err="1"/>
              <a:t>қызметкерінің</a:t>
            </a:r>
            <a:r>
              <a:rPr lang="ru-RU" sz="4500" dirty="0"/>
              <a:t> </a:t>
            </a:r>
            <a:r>
              <a:rPr lang="ru-RU" sz="4500" dirty="0" err="1"/>
              <a:t>түрлі-түсті</a:t>
            </a:r>
            <a:r>
              <a:rPr lang="ru-RU" sz="4500" dirty="0"/>
              <a:t> </a:t>
            </a:r>
            <a:r>
              <a:rPr lang="ru-RU" sz="4500" dirty="0" err="1"/>
              <a:t>фотосуреті</a:t>
            </a:r>
            <a:endParaRPr sz="45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452661" y="3249302"/>
            <a:ext cx="13537565" cy="6977380"/>
            <a:chOff x="3452661" y="3249302"/>
            <a:chExt cx="13537565" cy="6977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2661" y="3249302"/>
              <a:ext cx="13536968" cy="69772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1538" y="3343444"/>
              <a:ext cx="13139087" cy="65690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874" y="818113"/>
            <a:ext cx="9824720" cy="19203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pc="-125" dirty="0" err="1"/>
              <a:t>Нәсілдік</a:t>
            </a:r>
            <a:r>
              <a:rPr lang="ru-RU" spc="-125" dirty="0"/>
              <a:t> </a:t>
            </a:r>
            <a:r>
              <a:rPr lang="ru-RU" spc="-125" dirty="0" err="1"/>
              <a:t>көзқарас</a:t>
            </a:r>
            <a:br>
              <a:rPr lang="ru-RU" spc="-125" dirty="0"/>
            </a:br>
            <a:r>
              <a:rPr lang="ru-RU" sz="5400" b="0" dirty="0" err="1">
                <a:latin typeface="Cambria"/>
                <a:cs typeface="Cambria"/>
              </a:rPr>
              <a:t>Тұрақты</a:t>
            </a:r>
            <a:r>
              <a:rPr lang="ru-RU" sz="5400" b="0" dirty="0">
                <a:latin typeface="Cambria"/>
                <a:cs typeface="Cambria"/>
              </a:rPr>
              <a:t> </a:t>
            </a:r>
            <a:r>
              <a:rPr lang="ru-RU" sz="5400" b="0" dirty="0" err="1">
                <a:latin typeface="Cambria"/>
                <a:cs typeface="Cambria"/>
              </a:rPr>
              <a:t>диффузиялық</a:t>
            </a:r>
            <a:r>
              <a:rPr lang="ru-RU" sz="5400" b="0" dirty="0">
                <a:latin typeface="Cambria"/>
                <a:cs typeface="Cambria"/>
              </a:rPr>
              <a:t> модель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3403082"/>
            <a:ext cx="17604105" cy="1678023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514984" marR="210185" indent="-502920">
              <a:lnSpc>
                <a:spcPts val="4079"/>
              </a:lnSpc>
              <a:spcBef>
                <a:spcPts val="78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Тұрақты</a:t>
            </a:r>
            <a:r>
              <a:rPr lang="ru-RU" sz="3950" dirty="0">
                <a:latin typeface="Trebuchet MS"/>
                <a:cs typeface="Trebuchet MS"/>
              </a:rPr>
              <a:t> диффузия – </a:t>
            </a:r>
            <a:r>
              <a:rPr lang="ru-RU" sz="3950" dirty="0" err="1">
                <a:latin typeface="Trebuchet MS"/>
                <a:cs typeface="Trebuchet MS"/>
              </a:rPr>
              <a:t>бірегей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фотореалистік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мүмкіндіктерді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жасайтын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жасанды</a:t>
            </a:r>
            <a:r>
              <a:rPr lang="ru-RU" sz="3950" dirty="0">
                <a:latin typeface="Trebuchet MS"/>
                <a:cs typeface="Trebuchet MS"/>
              </a:rPr>
              <a:t> интеллект (</a:t>
            </a:r>
            <a:r>
              <a:rPr lang="en-US" sz="3950" dirty="0">
                <a:latin typeface="Trebuchet MS"/>
                <a:cs typeface="Trebuchet MS"/>
              </a:rPr>
              <a:t>GAI) </a:t>
            </a:r>
            <a:r>
              <a:rPr lang="ru-RU" sz="3950" dirty="0" err="1">
                <a:latin typeface="Trebuchet MS"/>
                <a:cs typeface="Trebuchet MS"/>
              </a:rPr>
              <a:t>моделі.мәтіннен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алынған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кескіндер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және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кескін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сигналдары</a:t>
            </a:r>
            <a:r>
              <a:rPr lang="ru-RU" sz="3950" dirty="0">
                <a:latin typeface="Trebuchet MS"/>
                <a:cs typeface="Trebuchet MS"/>
              </a:rPr>
              <a:t>. </a:t>
            </a:r>
            <a:r>
              <a:rPr lang="ru-RU" sz="3950" dirty="0" err="1">
                <a:latin typeface="Trebuchet MS"/>
                <a:cs typeface="Trebuchet MS"/>
              </a:rPr>
              <a:t>Ол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бастапқыда</a:t>
            </a:r>
            <a:r>
              <a:rPr lang="ru-RU" sz="3950" dirty="0">
                <a:latin typeface="Trebuchet MS"/>
                <a:cs typeface="Trebuchet MS"/>
              </a:rPr>
              <a:t> 2022 </a:t>
            </a:r>
            <a:r>
              <a:rPr lang="ru-RU" sz="3950" dirty="0" err="1">
                <a:latin typeface="Trebuchet MS"/>
                <a:cs typeface="Trebuchet MS"/>
              </a:rPr>
              <a:t>жылы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іске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қосылды</a:t>
            </a:r>
            <a:r>
              <a:rPr lang="ru-RU" sz="395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10577" y="6950075"/>
            <a:ext cx="5517121" cy="134045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066" y="818113"/>
            <a:ext cx="1466596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14" dirty="0" err="1"/>
              <a:t>Нәсілдік</a:t>
            </a:r>
            <a:r>
              <a:rPr lang="ru-RU" spc="-114" dirty="0"/>
              <a:t>/</a:t>
            </a:r>
            <a:r>
              <a:rPr lang="ru-RU" spc="-114" dirty="0" err="1"/>
              <a:t>гендерлік</a:t>
            </a:r>
            <a:r>
              <a:rPr lang="ru-RU" spc="-114" dirty="0"/>
              <a:t> </a:t>
            </a:r>
            <a:r>
              <a:rPr lang="ru-RU" spc="-114" dirty="0" err="1"/>
              <a:t>бейімділік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77874" y="1892886"/>
            <a:ext cx="17660620" cy="8979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Cambria"/>
                <a:cs typeface="Cambria"/>
              </a:rPr>
              <a:t>Модель</a:t>
            </a:r>
            <a:r>
              <a:rPr sz="5400" spc="-15" dirty="0">
                <a:latin typeface="Cambria"/>
                <a:cs typeface="Cambria"/>
              </a:rPr>
              <a:t> </a:t>
            </a:r>
            <a:r>
              <a:rPr sz="5400" dirty="0">
                <a:latin typeface="Cambria"/>
                <a:cs typeface="Cambria"/>
              </a:rPr>
              <a:t>Stable</a:t>
            </a:r>
            <a:r>
              <a:rPr sz="5400" spc="-20" dirty="0">
                <a:latin typeface="Cambria"/>
                <a:cs typeface="Cambria"/>
              </a:rPr>
              <a:t> </a:t>
            </a:r>
            <a:r>
              <a:rPr sz="5400" spc="-10" dirty="0">
                <a:latin typeface="Cambria"/>
                <a:cs typeface="Cambria"/>
              </a:rPr>
              <a:t>Diffusion</a:t>
            </a:r>
            <a:endParaRPr sz="5400" dirty="0">
              <a:latin typeface="Cambria"/>
              <a:cs typeface="Cambria"/>
            </a:endParaRPr>
          </a:p>
          <a:p>
            <a:pPr marL="545465" indent="-487680">
              <a:lnSpc>
                <a:spcPct val="100000"/>
              </a:lnSpc>
              <a:spcBef>
                <a:spcPts val="5645"/>
              </a:spcBef>
              <a:buSzPct val="123684"/>
              <a:buFont typeface="Microsoft Sans Serif"/>
              <a:buChar char="•"/>
              <a:tabLst>
                <a:tab pos="545465" algn="l"/>
              </a:tabLst>
            </a:pPr>
            <a:r>
              <a:rPr lang="ru-RU" sz="3800" b="1" dirty="0" err="1">
                <a:latin typeface="Arial"/>
                <a:cs typeface="Arial"/>
              </a:rPr>
              <a:t>Біржақтылықтың</a:t>
            </a:r>
            <a:r>
              <a:rPr lang="ru-RU" sz="3800" b="1" dirty="0">
                <a:latin typeface="Arial"/>
                <a:cs typeface="Arial"/>
              </a:rPr>
              <a:t> </a:t>
            </a:r>
            <a:r>
              <a:rPr lang="ru-RU" sz="3800" b="1" dirty="0" err="1">
                <a:latin typeface="Arial"/>
                <a:cs typeface="Arial"/>
              </a:rPr>
              <a:t>мысалы</a:t>
            </a:r>
            <a:r>
              <a:rPr lang="ru-RU" sz="3800" b="1" dirty="0">
                <a:latin typeface="Arial"/>
                <a:cs typeface="Arial"/>
              </a:rPr>
              <a:t>:</a:t>
            </a:r>
          </a:p>
          <a:p>
            <a:pPr marL="545465" indent="-487680">
              <a:lnSpc>
                <a:spcPct val="100000"/>
              </a:lnSpc>
              <a:spcBef>
                <a:spcPts val="5645"/>
              </a:spcBef>
              <a:buSzPct val="123684"/>
              <a:buFont typeface="Microsoft Sans Serif"/>
              <a:buChar char="•"/>
              <a:tabLst>
                <a:tab pos="545465" algn="l"/>
              </a:tabLst>
            </a:pPr>
            <a:r>
              <a:rPr lang="ru-RU" sz="3800" dirty="0" err="1">
                <a:latin typeface="Trebuchet MS"/>
                <a:cs typeface="Trebuchet MS"/>
              </a:rPr>
              <a:t>Тұрақты</a:t>
            </a:r>
            <a:r>
              <a:rPr lang="ru-RU" sz="3800" dirty="0">
                <a:latin typeface="Trebuchet MS"/>
                <a:cs typeface="Trebuchet MS"/>
              </a:rPr>
              <a:t> диффузия </a:t>
            </a:r>
            <a:r>
              <a:rPr lang="ru-RU" sz="3800" dirty="0" err="1">
                <a:latin typeface="Trebuchet MS"/>
                <a:cs typeface="Trebuchet MS"/>
              </a:rPr>
              <a:t>бойынша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әлемді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ақ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еркек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көшбасшылар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басқарады</a:t>
            </a:r>
            <a:r>
              <a:rPr lang="ru-RU" sz="3800" dirty="0">
                <a:latin typeface="Trebuchet MS"/>
                <a:cs typeface="Trebuchet MS"/>
              </a:rPr>
              <a:t>. </a:t>
            </a:r>
            <a:r>
              <a:rPr lang="ru-RU" sz="3800" dirty="0" err="1">
                <a:latin typeface="Trebuchet MS"/>
                <a:cs typeface="Trebuchet MS"/>
              </a:rPr>
              <a:t>Әйелдер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сирек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дәрігер</a:t>
            </a:r>
            <a:r>
              <a:rPr lang="ru-RU" sz="3800" dirty="0">
                <a:latin typeface="Trebuchet MS"/>
                <a:cs typeface="Trebuchet MS"/>
              </a:rPr>
              <a:t>, </a:t>
            </a:r>
            <a:r>
              <a:rPr lang="ru-RU" sz="3800" dirty="0" err="1">
                <a:latin typeface="Trebuchet MS"/>
                <a:cs typeface="Trebuchet MS"/>
              </a:rPr>
              <a:t>заңгер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немесе</a:t>
            </a:r>
            <a:r>
              <a:rPr lang="ru-RU" sz="3800" dirty="0">
                <a:latin typeface="Trebuchet MS"/>
                <a:cs typeface="Trebuchet MS"/>
              </a:rPr>
              <a:t> судья </a:t>
            </a:r>
            <a:r>
              <a:rPr lang="ru-RU" sz="3800" dirty="0" err="1">
                <a:latin typeface="Trebuchet MS"/>
                <a:cs typeface="Trebuchet MS"/>
              </a:rPr>
              <a:t>болады</a:t>
            </a:r>
            <a:r>
              <a:rPr lang="ru-RU" sz="3800" dirty="0">
                <a:latin typeface="Trebuchet MS"/>
                <a:cs typeface="Trebuchet MS"/>
              </a:rPr>
              <a:t>. </a:t>
            </a:r>
            <a:r>
              <a:rPr lang="ru-RU" sz="3800" dirty="0" err="1">
                <a:latin typeface="Trebuchet MS"/>
                <a:cs typeface="Trebuchet MS"/>
              </a:rPr>
              <a:t>Қара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тері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ерлер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қылмыс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жасайды</a:t>
            </a:r>
            <a:r>
              <a:rPr lang="ru-RU" sz="3800" dirty="0">
                <a:latin typeface="Trebuchet MS"/>
                <a:cs typeface="Trebuchet MS"/>
              </a:rPr>
              <a:t>, ал </a:t>
            </a:r>
            <a:r>
              <a:rPr lang="ru-RU" sz="3800" dirty="0" err="1">
                <a:latin typeface="Trebuchet MS"/>
                <a:cs typeface="Trebuchet MS"/>
              </a:rPr>
              <a:t>қара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тері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әйелдер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гамбургерлерді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аударады</a:t>
            </a:r>
            <a:r>
              <a:rPr lang="ru-RU" sz="3800" dirty="0">
                <a:latin typeface="Trebuchet MS"/>
                <a:cs typeface="Trebuchet MS"/>
              </a:rPr>
              <a:t> (</a:t>
            </a:r>
            <a:r>
              <a:rPr lang="ru-RU" sz="3800" dirty="0" err="1">
                <a:latin typeface="Trebuchet MS"/>
                <a:cs typeface="Trebuchet MS"/>
              </a:rPr>
              <a:t>яғни</a:t>
            </a:r>
            <a:r>
              <a:rPr lang="ru-RU" sz="3800" dirty="0">
                <a:latin typeface="Trebuchet MS"/>
                <a:cs typeface="Trebuchet MS"/>
              </a:rPr>
              <a:t>, </a:t>
            </a:r>
            <a:r>
              <a:rPr lang="ru-RU" sz="3800" dirty="0" err="1">
                <a:latin typeface="Trebuchet MS"/>
                <a:cs typeface="Trebuchet MS"/>
              </a:rPr>
              <a:t>олар</a:t>
            </a:r>
            <a:r>
              <a:rPr lang="ru-RU" sz="3800" dirty="0">
                <a:latin typeface="Trebuchet MS"/>
                <a:cs typeface="Trebuchet MS"/>
              </a:rPr>
              <a:t> фаст-фуд </a:t>
            </a:r>
            <a:r>
              <a:rPr lang="ru-RU" sz="3800" dirty="0" err="1">
                <a:latin typeface="Trebuchet MS"/>
                <a:cs typeface="Trebuchet MS"/>
              </a:rPr>
              <a:t>дайындайды</a:t>
            </a:r>
            <a:r>
              <a:rPr lang="ru-RU" sz="3800" dirty="0">
                <a:latin typeface="Trebuchet MS"/>
                <a:cs typeface="Trebuchet MS"/>
              </a:rPr>
              <a:t>).</a:t>
            </a:r>
          </a:p>
          <a:p>
            <a:pPr marL="545465" indent="-487680">
              <a:lnSpc>
                <a:spcPct val="100000"/>
              </a:lnSpc>
              <a:spcBef>
                <a:spcPts val="5645"/>
              </a:spcBef>
              <a:buSzPct val="123684"/>
              <a:buFont typeface="Microsoft Sans Serif"/>
              <a:buChar char="•"/>
              <a:tabLst>
                <a:tab pos="545465" algn="l"/>
              </a:tabLst>
            </a:pPr>
            <a:r>
              <a:rPr lang="ru-RU" sz="3800" b="1" dirty="0" err="1">
                <a:latin typeface="Arial"/>
                <a:cs typeface="Arial"/>
              </a:rPr>
              <a:t>Зерттеуді</a:t>
            </a:r>
            <a:r>
              <a:rPr lang="ru-RU" sz="3800" b="1" dirty="0">
                <a:latin typeface="Arial"/>
                <a:cs typeface="Arial"/>
              </a:rPr>
              <a:t> </a:t>
            </a:r>
            <a:r>
              <a:rPr lang="en-US" sz="3800" b="1" dirty="0">
                <a:latin typeface="Arial"/>
                <a:cs typeface="Arial"/>
              </a:rPr>
              <a:t>Bloomberg </a:t>
            </a:r>
            <a:r>
              <a:rPr lang="ru-RU" sz="3800" dirty="0" err="1">
                <a:latin typeface="Arial"/>
                <a:cs typeface="Arial"/>
              </a:rPr>
              <a:t>агенттігі</a:t>
            </a:r>
            <a:r>
              <a:rPr lang="ru-RU" sz="3800" dirty="0">
                <a:latin typeface="Arial"/>
                <a:cs typeface="Arial"/>
              </a:rPr>
              <a:t> </a:t>
            </a:r>
            <a:r>
              <a:rPr lang="ru-RU" sz="3800" dirty="0" err="1">
                <a:latin typeface="Arial"/>
                <a:cs typeface="Arial"/>
              </a:rPr>
              <a:t>тұрақты</a:t>
            </a:r>
            <a:r>
              <a:rPr lang="ru-RU" sz="3800" dirty="0">
                <a:latin typeface="Arial"/>
                <a:cs typeface="Arial"/>
              </a:rPr>
              <a:t> диффузия </a:t>
            </a:r>
            <a:r>
              <a:rPr lang="ru-RU" sz="3800" dirty="0" err="1">
                <a:latin typeface="Arial"/>
                <a:cs typeface="Arial"/>
              </a:rPr>
              <a:t>үлгісімен</a:t>
            </a:r>
            <a:r>
              <a:rPr lang="ru-RU" sz="3800" dirty="0">
                <a:latin typeface="Arial"/>
                <a:cs typeface="Arial"/>
              </a:rPr>
              <a:t> </a:t>
            </a:r>
            <a:r>
              <a:rPr lang="ru-RU" sz="3800" dirty="0" err="1">
                <a:latin typeface="Arial"/>
                <a:cs typeface="Arial"/>
              </a:rPr>
              <a:t>жасалған</a:t>
            </a:r>
            <a:r>
              <a:rPr lang="ru-RU" sz="3800" dirty="0">
                <a:latin typeface="Arial"/>
                <a:cs typeface="Arial"/>
              </a:rPr>
              <a:t> 5000-нан </a:t>
            </a:r>
            <a:r>
              <a:rPr lang="ru-RU" sz="3800" dirty="0" err="1">
                <a:latin typeface="Arial"/>
                <a:cs typeface="Arial"/>
              </a:rPr>
              <a:t>астам</a:t>
            </a:r>
            <a:r>
              <a:rPr lang="ru-RU" sz="3800" dirty="0">
                <a:latin typeface="Arial"/>
                <a:cs typeface="Arial"/>
              </a:rPr>
              <a:t> </a:t>
            </a:r>
            <a:r>
              <a:rPr lang="ru-RU" sz="3800" dirty="0" err="1">
                <a:latin typeface="Arial"/>
                <a:cs typeface="Arial"/>
              </a:rPr>
              <a:t>суретті</a:t>
            </a:r>
            <a:r>
              <a:rPr lang="ru-RU" sz="3800" dirty="0">
                <a:latin typeface="Arial"/>
                <a:cs typeface="Arial"/>
              </a:rPr>
              <a:t> </a:t>
            </a:r>
            <a:r>
              <a:rPr lang="ru-RU" sz="3800" dirty="0" err="1">
                <a:latin typeface="Arial"/>
                <a:cs typeface="Arial"/>
              </a:rPr>
              <a:t>пайдалана</a:t>
            </a:r>
            <a:r>
              <a:rPr lang="ru-RU" sz="3800" dirty="0">
                <a:latin typeface="Arial"/>
                <a:cs typeface="Arial"/>
              </a:rPr>
              <a:t> </a:t>
            </a:r>
            <a:r>
              <a:rPr lang="ru-RU" sz="3800" dirty="0" err="1">
                <a:latin typeface="Arial"/>
                <a:cs typeface="Arial"/>
              </a:rPr>
              <a:t>отырып</a:t>
            </a:r>
            <a:r>
              <a:rPr lang="ru-RU" sz="3800" dirty="0">
                <a:latin typeface="Arial"/>
                <a:cs typeface="Arial"/>
              </a:rPr>
              <a:t> </a:t>
            </a:r>
            <a:r>
              <a:rPr lang="ru-RU" sz="3800" dirty="0" err="1">
                <a:latin typeface="Arial"/>
                <a:cs typeface="Arial"/>
              </a:rPr>
              <a:t>жүргізді</a:t>
            </a:r>
            <a:r>
              <a:rPr lang="ru-RU" sz="3800" dirty="0">
                <a:latin typeface="Arial"/>
                <a:cs typeface="Arial"/>
              </a:rPr>
              <a:t>.</a:t>
            </a:r>
          </a:p>
          <a:p>
            <a:pPr marL="545465" indent="-487680">
              <a:lnSpc>
                <a:spcPct val="100000"/>
              </a:lnSpc>
              <a:spcBef>
                <a:spcPts val="5645"/>
              </a:spcBef>
              <a:buSzPct val="123684"/>
              <a:buFont typeface="Microsoft Sans Serif"/>
              <a:buChar char="•"/>
              <a:tabLst>
                <a:tab pos="545465" algn="l"/>
              </a:tabLst>
            </a:pPr>
            <a:r>
              <a:rPr lang="kk-KZ" sz="3800" b="1" spc="-60" dirty="0">
                <a:latin typeface="Arial"/>
                <a:cs typeface="Arial"/>
              </a:rPr>
              <a:t>Түпнұсқа мақала</a:t>
            </a:r>
            <a:r>
              <a:rPr sz="3800" b="1" spc="-40" dirty="0">
                <a:latin typeface="Arial"/>
                <a:cs typeface="Arial"/>
              </a:rPr>
              <a:t>:</a:t>
            </a:r>
            <a:r>
              <a:rPr sz="3800" b="1" spc="-165" dirty="0">
                <a:latin typeface="Arial"/>
                <a:cs typeface="Arial"/>
              </a:rPr>
              <a:t> </a:t>
            </a:r>
            <a:r>
              <a:rPr sz="3800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2"/>
              </a:rPr>
              <a:t>https://www.bloomberg.com/graphics/2023-</a:t>
            </a:r>
            <a:r>
              <a:rPr sz="3800" spc="-25" dirty="0">
                <a:latin typeface="Trebuchet MS"/>
                <a:cs typeface="Trebuchet MS"/>
              </a:rPr>
              <a:t> </a:t>
            </a:r>
            <a:r>
              <a:rPr sz="3800" spc="-60" dirty="0">
                <a:latin typeface="Trebuchet MS"/>
                <a:cs typeface="Trebuchet MS"/>
              </a:rPr>
              <a:t>generative-</a:t>
            </a:r>
            <a:r>
              <a:rPr sz="3800" spc="-50" dirty="0">
                <a:latin typeface="Trebuchet MS"/>
                <a:cs typeface="Trebuchet MS"/>
              </a:rPr>
              <a:t>ai-</a:t>
            </a:r>
            <a:r>
              <a:rPr sz="3800" spc="-10" dirty="0">
                <a:latin typeface="Trebuchet MS"/>
                <a:cs typeface="Trebuchet MS"/>
              </a:rPr>
              <a:t>bias/</a:t>
            </a:r>
            <a:endParaRPr sz="3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79" y="297553"/>
            <a:ext cx="1232789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14" dirty="0" err="1"/>
              <a:t>Саяси</a:t>
            </a:r>
            <a:r>
              <a:rPr lang="ru-RU" spc="-114" dirty="0"/>
              <a:t> </a:t>
            </a:r>
            <a:r>
              <a:rPr lang="ru-RU" spc="-114" dirty="0" err="1"/>
              <a:t>көзқарас</a:t>
            </a:r>
            <a:endParaRPr spc="-4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1220" y="1920826"/>
            <a:ext cx="10820126" cy="65530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5690" y="1674020"/>
            <a:ext cx="9994959" cy="9246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35860">
              <a:lnSpc>
                <a:spcPct val="100000"/>
              </a:lnSpc>
              <a:spcBef>
                <a:spcPts val="100"/>
              </a:spcBef>
            </a:pPr>
            <a:r>
              <a:rPr lang="en-US" sz="3000" dirty="0">
                <a:latin typeface="Microsoft Sans Serif"/>
                <a:cs typeface="Microsoft Sans Serif"/>
              </a:rPr>
              <a:t>AI </a:t>
            </a:r>
            <a:r>
              <a:rPr lang="ru-RU" sz="3000" dirty="0">
                <a:latin typeface="Microsoft Sans Serif"/>
                <a:cs typeface="Microsoft Sans Serif"/>
              </a:rPr>
              <a:t>чат-</a:t>
            </a:r>
            <a:r>
              <a:rPr lang="ru-RU" sz="3000" dirty="0" err="1">
                <a:latin typeface="Microsoft Sans Serif"/>
                <a:cs typeface="Microsoft Sans Serif"/>
              </a:rPr>
              <a:t>боттарында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саяси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көзқарастар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барКомпьютерлік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ғалым</a:t>
            </a:r>
            <a:r>
              <a:rPr lang="ru-RU" sz="3000" dirty="0">
                <a:latin typeface="Microsoft Sans Serif"/>
                <a:cs typeface="Microsoft Sans Serif"/>
              </a:rPr>
              <a:t> Дэвид </a:t>
            </a:r>
            <a:r>
              <a:rPr lang="ru-RU" sz="3000" dirty="0" err="1">
                <a:latin typeface="Microsoft Sans Serif"/>
                <a:cs typeface="Microsoft Sans Serif"/>
              </a:rPr>
              <a:t>Росадо</a:t>
            </a:r>
            <a:r>
              <a:rPr lang="ru-RU" sz="3000" dirty="0">
                <a:latin typeface="Microsoft Sans Serif"/>
                <a:cs typeface="Microsoft Sans Serif"/>
              </a:rPr>
              <a:t> 11 </a:t>
            </a:r>
            <a:r>
              <a:rPr lang="ru-RU" sz="3000" dirty="0" err="1">
                <a:latin typeface="Microsoft Sans Serif"/>
                <a:cs typeface="Microsoft Sans Serif"/>
              </a:rPr>
              <a:t>стандартты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саяси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сауалнаманы</a:t>
            </a:r>
            <a:r>
              <a:rPr lang="ru-RU" sz="3000" dirty="0">
                <a:latin typeface="Microsoft Sans Serif"/>
                <a:cs typeface="Microsoft Sans Serif"/>
              </a:rPr>
              <a:t>, </a:t>
            </a:r>
            <a:r>
              <a:rPr lang="ru-RU" sz="3000" dirty="0" err="1">
                <a:latin typeface="Microsoft Sans Serif"/>
                <a:cs typeface="Microsoft Sans Serif"/>
              </a:rPr>
              <a:t>мысалы</a:t>
            </a:r>
            <a:r>
              <a:rPr lang="ru-RU" sz="3000" dirty="0">
                <a:latin typeface="Microsoft Sans Serif"/>
                <a:cs typeface="Microsoft Sans Serif"/>
              </a:rPr>
              <a:t>, </a:t>
            </a:r>
            <a:r>
              <a:rPr lang="ru-RU" sz="3000" dirty="0" err="1">
                <a:latin typeface="Microsoft Sans Serif"/>
                <a:cs typeface="Microsoft Sans Serif"/>
              </a:rPr>
              <a:t>Саяси</a:t>
            </a:r>
            <a:r>
              <a:rPr lang="ru-RU" sz="3000" dirty="0">
                <a:latin typeface="Microsoft Sans Serif"/>
                <a:cs typeface="Microsoft Sans Serif"/>
              </a:rPr>
              <a:t> компас </a:t>
            </a:r>
            <a:r>
              <a:rPr lang="ru-RU" sz="3000" dirty="0" err="1">
                <a:latin typeface="Microsoft Sans Serif"/>
                <a:cs typeface="Microsoft Sans Serif"/>
              </a:rPr>
              <a:t>сынағын</a:t>
            </a:r>
            <a:r>
              <a:rPr lang="ru-RU" sz="3000" dirty="0">
                <a:latin typeface="Microsoft Sans Serif"/>
                <a:cs typeface="Microsoft Sans Serif"/>
              </a:rPr>
              <a:t> 24 </a:t>
            </a:r>
            <a:r>
              <a:rPr lang="ru-RU" sz="3000" dirty="0" err="1">
                <a:latin typeface="Microsoft Sans Serif"/>
                <a:cs typeface="Microsoft Sans Serif"/>
              </a:rPr>
              <a:t>түрлі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en-US" sz="3000" dirty="0">
                <a:latin typeface="Microsoft Sans Serif"/>
                <a:cs typeface="Microsoft Sans Serif"/>
              </a:rPr>
              <a:t>LLM-</a:t>
            </a:r>
            <a:r>
              <a:rPr lang="ru-RU" sz="3000" dirty="0">
                <a:latin typeface="Microsoft Sans Serif"/>
                <a:cs typeface="Microsoft Sans Serif"/>
              </a:rPr>
              <a:t>де, </a:t>
            </a:r>
            <a:r>
              <a:rPr lang="ru-RU" sz="3000" dirty="0" err="1">
                <a:latin typeface="Microsoft Sans Serif"/>
                <a:cs typeface="Microsoft Sans Serif"/>
              </a:rPr>
              <a:t>соның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ішінде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en-US" sz="3000" dirty="0" err="1">
                <a:latin typeface="Microsoft Sans Serif"/>
                <a:cs typeface="Microsoft Sans Serif"/>
              </a:rPr>
              <a:t>OpenAI</a:t>
            </a:r>
            <a:r>
              <a:rPr lang="en-US" sz="3000" dirty="0">
                <a:latin typeface="Microsoft Sans Serif"/>
                <a:cs typeface="Microsoft Sans Serif"/>
              </a:rPr>
              <a:t> </a:t>
            </a:r>
            <a:r>
              <a:rPr lang="en-US" sz="3000" dirty="0" err="1">
                <a:latin typeface="Microsoft Sans Serif"/>
                <a:cs typeface="Microsoft Sans Serif"/>
              </a:rPr>
              <a:t>ChatGPT</a:t>
            </a:r>
            <a:r>
              <a:rPr lang="en-US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және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en-US" sz="3000" dirty="0">
                <a:latin typeface="Microsoft Sans Serif"/>
                <a:cs typeface="Microsoft Sans Serif"/>
              </a:rPr>
              <a:t>Google-</a:t>
            </a:r>
            <a:r>
              <a:rPr lang="ru-RU" sz="3000" dirty="0" err="1">
                <a:latin typeface="Microsoft Sans Serif"/>
                <a:cs typeface="Microsoft Sans Serif"/>
              </a:rPr>
              <a:t>ның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en-US" sz="3000" dirty="0">
                <a:latin typeface="Microsoft Sans Serif"/>
                <a:cs typeface="Microsoft Sans Serif"/>
              </a:rPr>
              <a:t>Gemini </a:t>
            </a:r>
            <a:r>
              <a:rPr lang="ru-RU" sz="3000" dirty="0" err="1">
                <a:latin typeface="Microsoft Sans Serif"/>
                <a:cs typeface="Microsoft Sans Serif"/>
              </a:rPr>
              <a:t>чатботын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сынақтан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өткізіп</a:t>
            </a:r>
            <a:r>
              <a:rPr lang="ru-RU" sz="3000" dirty="0">
                <a:latin typeface="Microsoft Sans Serif"/>
                <a:cs typeface="Microsoft Sans Serif"/>
              </a:rPr>
              <a:t>, </a:t>
            </a:r>
            <a:r>
              <a:rPr lang="ru-RU" sz="3000" dirty="0" err="1">
                <a:latin typeface="Microsoft Sans Serif"/>
                <a:cs typeface="Microsoft Sans Serif"/>
              </a:rPr>
              <a:t>барлық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модельдердің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орташа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саяси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ұстанымы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бейтарапқа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жақын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емес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екенін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анықтады.Қолданыстағы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en-US" sz="3000" dirty="0">
                <a:latin typeface="Microsoft Sans Serif"/>
                <a:cs typeface="Microsoft Sans Serif"/>
              </a:rPr>
              <a:t>LLM-</a:t>
            </a:r>
            <a:r>
              <a:rPr lang="ru-RU" sz="3000" dirty="0" err="1">
                <a:latin typeface="Microsoft Sans Serif"/>
                <a:cs typeface="Microsoft Sans Serif"/>
              </a:rPr>
              <a:t>лердің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көпшілігі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әртүрлі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саяси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көзқарас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сынақтарын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қолдану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арқылы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бағаланған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кезде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сол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жақ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орталық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саяси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артықшылықтарды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көрсетеді.Росадо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сонымен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қатар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сөйлесу</a:t>
            </a:r>
            <a:r>
              <a:rPr lang="ru-RU" sz="3000" dirty="0">
                <a:latin typeface="Microsoft Sans Serif"/>
                <a:cs typeface="Microsoft Sans Serif"/>
              </a:rPr>
              <a:t> чат-</a:t>
            </a:r>
            <a:r>
              <a:rPr lang="ru-RU" sz="3000" dirty="0" err="1">
                <a:latin typeface="Microsoft Sans Serif"/>
                <a:cs typeface="Microsoft Sans Serif"/>
              </a:rPr>
              <a:t>боттарының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негізін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құрайтын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en-US" sz="3000" dirty="0">
                <a:latin typeface="Microsoft Sans Serif"/>
                <a:cs typeface="Microsoft Sans Serif"/>
              </a:rPr>
              <a:t>GPT-3.5 </a:t>
            </a:r>
            <a:r>
              <a:rPr lang="ru-RU" sz="3000" dirty="0" err="1">
                <a:latin typeface="Microsoft Sans Serif"/>
                <a:cs typeface="Microsoft Sans Serif"/>
              </a:rPr>
              <a:t>сияқты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базалық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үлгілерді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қарастырды</a:t>
            </a:r>
            <a:r>
              <a:rPr lang="ru-RU" sz="3000" dirty="0">
                <a:latin typeface="Microsoft Sans Serif"/>
                <a:cs typeface="Microsoft Sans Serif"/>
              </a:rPr>
              <a:t>. </a:t>
            </a:r>
            <a:r>
              <a:rPr lang="ru-RU" sz="3000" dirty="0" err="1">
                <a:latin typeface="Microsoft Sans Serif"/>
                <a:cs typeface="Microsoft Sans Serif"/>
              </a:rPr>
              <a:t>Саяси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бетбұрыстың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ешқандай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дәлелі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табылмады</a:t>
            </a:r>
            <a:r>
              <a:rPr lang="ru-RU" sz="3000" dirty="0">
                <a:latin typeface="Microsoft Sans Serif"/>
                <a:cs typeface="Microsoft Sans Serif"/>
              </a:rPr>
              <a:t>, </a:t>
            </a:r>
            <a:r>
              <a:rPr lang="ru-RU" sz="3000" dirty="0" err="1">
                <a:latin typeface="Microsoft Sans Serif"/>
                <a:cs typeface="Microsoft Sans Serif"/>
              </a:rPr>
              <a:t>дегенмен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чатботтың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алдыңғы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жағы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болмаса</a:t>
            </a:r>
            <a:r>
              <a:rPr lang="ru-RU" sz="3000" dirty="0">
                <a:latin typeface="Microsoft Sans Serif"/>
                <a:cs typeface="Microsoft Sans Serif"/>
              </a:rPr>
              <a:t>, </a:t>
            </a:r>
            <a:r>
              <a:rPr lang="ru-RU" sz="3000" dirty="0" err="1">
                <a:latin typeface="Microsoft Sans Serif"/>
                <a:cs typeface="Microsoft Sans Serif"/>
              </a:rPr>
              <a:t>жауаптарды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мағыналы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түрде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жинақтау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қиын</a:t>
            </a:r>
            <a:r>
              <a:rPr lang="ru-RU" sz="3000" dirty="0">
                <a:latin typeface="Microsoft Sans Serif"/>
                <a:cs typeface="Microsoft Sans Serif"/>
              </a:rPr>
              <a:t> </a:t>
            </a:r>
            <a:r>
              <a:rPr lang="ru-RU" sz="3000" dirty="0" err="1">
                <a:latin typeface="Microsoft Sans Serif"/>
                <a:cs typeface="Microsoft Sans Serif"/>
              </a:rPr>
              <a:t>болды</a:t>
            </a:r>
            <a:r>
              <a:rPr lang="ru-RU" sz="3000" dirty="0">
                <a:latin typeface="Microsoft Sans Serif"/>
                <a:cs typeface="Microsoft Sans Serif"/>
              </a:rPr>
              <a:t>.</a:t>
            </a:r>
            <a:endParaRPr sz="3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874" y="818113"/>
            <a:ext cx="16335375" cy="275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pc="-114" dirty="0" err="1"/>
              <a:t>Саяси</a:t>
            </a:r>
            <a:r>
              <a:rPr lang="ru-RU" spc="-114" dirty="0"/>
              <a:t> </a:t>
            </a:r>
            <a:r>
              <a:rPr lang="ru-RU" spc="-114" dirty="0" err="1"/>
              <a:t>көзқарас</a:t>
            </a:r>
            <a:br>
              <a:rPr lang="ru-RU" spc="-114" dirty="0"/>
            </a:br>
            <a:r>
              <a:rPr lang="ru-RU" sz="5400" b="0" spc="-20" dirty="0" err="1">
                <a:latin typeface="Cambria"/>
                <a:cs typeface="Cambria"/>
              </a:rPr>
              <a:t>Жасанды</a:t>
            </a:r>
            <a:r>
              <a:rPr lang="ru-RU" sz="5400" b="0" spc="-20" dirty="0">
                <a:latin typeface="Cambria"/>
                <a:cs typeface="Cambria"/>
              </a:rPr>
              <a:t> </a:t>
            </a:r>
            <a:r>
              <a:rPr lang="ru-RU" sz="5400" b="0" spc="-20" dirty="0" err="1">
                <a:latin typeface="Cambria"/>
                <a:cs typeface="Cambria"/>
              </a:rPr>
              <a:t>интеллекттің</a:t>
            </a:r>
            <a:r>
              <a:rPr lang="ru-RU" sz="5400" b="0" spc="-20" dirty="0">
                <a:latin typeface="Cambria"/>
                <a:cs typeface="Cambria"/>
              </a:rPr>
              <a:t> </a:t>
            </a:r>
            <a:r>
              <a:rPr lang="ru-RU" sz="5400" b="0" spc="-20" dirty="0" err="1">
                <a:latin typeface="Cambria"/>
                <a:cs typeface="Cambria"/>
              </a:rPr>
              <a:t>саяси</a:t>
            </a:r>
            <a:r>
              <a:rPr lang="ru-RU" sz="5400" b="0" spc="-20" dirty="0">
                <a:latin typeface="Cambria"/>
                <a:cs typeface="Cambria"/>
              </a:rPr>
              <a:t> </a:t>
            </a:r>
            <a:r>
              <a:rPr lang="ru-RU" sz="5400" b="0" spc="-20" dirty="0" err="1">
                <a:latin typeface="Cambria"/>
                <a:cs typeface="Cambria"/>
              </a:rPr>
              <a:t>әлеуметтік</a:t>
            </a:r>
            <a:r>
              <a:rPr lang="ru-RU" sz="5400" b="0" spc="-20" dirty="0">
                <a:latin typeface="Cambria"/>
                <a:cs typeface="Cambria"/>
              </a:rPr>
              <a:t> </a:t>
            </a:r>
            <a:r>
              <a:rPr lang="ru-RU" sz="5400" b="0" spc="-20" dirty="0" err="1">
                <a:latin typeface="Cambria"/>
                <a:cs typeface="Cambria"/>
              </a:rPr>
              <a:t>компастары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4408007"/>
            <a:ext cx="17120870" cy="3417602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14984" marR="634365" indent="-502920">
              <a:lnSpc>
                <a:spcPts val="4000"/>
              </a:lnSpc>
              <a:spcBef>
                <a:spcPts val="850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Алдыңғы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слайдтағы</a:t>
            </a:r>
            <a:r>
              <a:rPr lang="ru-RU" sz="3950" dirty="0">
                <a:latin typeface="Trebuchet MS"/>
                <a:cs typeface="Trebuchet MS"/>
              </a:rPr>
              <a:t> диаграмма 16 </a:t>
            </a:r>
            <a:r>
              <a:rPr lang="ru-RU" sz="3950" dirty="0" err="1">
                <a:latin typeface="Trebuchet MS"/>
                <a:cs typeface="Trebuchet MS"/>
              </a:rPr>
              <a:t>түрлі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en-US" sz="3950" dirty="0">
                <a:latin typeface="Trebuchet MS"/>
                <a:cs typeface="Trebuchet MS"/>
              </a:rPr>
              <a:t>AI </a:t>
            </a:r>
            <a:r>
              <a:rPr lang="ru-RU" sz="3950" dirty="0">
                <a:latin typeface="Trebuchet MS"/>
                <a:cs typeface="Trebuchet MS"/>
              </a:rPr>
              <a:t>чат-</a:t>
            </a:r>
            <a:r>
              <a:rPr lang="ru-RU" sz="3950" dirty="0" err="1">
                <a:latin typeface="Trebuchet MS"/>
                <a:cs typeface="Trebuchet MS"/>
              </a:rPr>
              <a:t>боттарына</a:t>
            </a:r>
            <a:r>
              <a:rPr lang="ru-RU" sz="3950" dirty="0">
                <a:latin typeface="Trebuchet MS"/>
                <a:cs typeface="Trebuchet MS"/>
              </a:rPr>
              <a:t> 62 </a:t>
            </a:r>
            <a:r>
              <a:rPr lang="ru-RU" sz="3950" dirty="0" err="1">
                <a:latin typeface="Trebuchet MS"/>
                <a:cs typeface="Trebuchet MS"/>
              </a:rPr>
              <a:t>сұрақтан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тұратын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саяси</a:t>
            </a:r>
            <a:r>
              <a:rPr lang="ru-RU" sz="3950" dirty="0">
                <a:latin typeface="Trebuchet MS"/>
                <a:cs typeface="Trebuchet MS"/>
              </a:rPr>
              <a:t> компас </a:t>
            </a:r>
            <a:r>
              <a:rPr lang="ru-RU" sz="3950" dirty="0" err="1">
                <a:latin typeface="Trebuchet MS"/>
                <a:cs typeface="Trebuchet MS"/>
              </a:rPr>
              <a:t>тестін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басқаратын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және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оларға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сәйкес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ұпай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беретін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бағдарламаға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негізделген</a:t>
            </a:r>
            <a:r>
              <a:rPr lang="ru-RU" sz="3950" dirty="0">
                <a:latin typeface="Trebuchet MS"/>
                <a:cs typeface="Trebuchet MS"/>
              </a:rPr>
              <a:t>.</a:t>
            </a:r>
          </a:p>
          <a:p>
            <a:pPr marL="514984" marR="634365" indent="-502920">
              <a:lnSpc>
                <a:spcPts val="4000"/>
              </a:lnSpc>
              <a:spcBef>
                <a:spcPts val="850"/>
              </a:spcBef>
              <a:buSzPct val="122784"/>
              <a:buChar char="•"/>
              <a:tabLst>
                <a:tab pos="514984" algn="l"/>
              </a:tabLst>
            </a:pPr>
            <a:endParaRPr lang="ru-RU" sz="3950" spc="-80" dirty="0">
              <a:latin typeface="Trebuchet MS"/>
              <a:cs typeface="Trebuchet MS"/>
            </a:endParaRPr>
          </a:p>
          <a:p>
            <a:pPr marL="514984" marR="634365" indent="-502920">
              <a:lnSpc>
                <a:spcPts val="4000"/>
              </a:lnSpc>
              <a:spcBef>
                <a:spcPts val="850"/>
              </a:spcBef>
              <a:buSzPct val="122784"/>
              <a:buChar char="•"/>
              <a:tabLst>
                <a:tab pos="514984" algn="l"/>
              </a:tabLst>
            </a:pPr>
            <a:r>
              <a:rPr lang="kk-KZ" sz="3950" spc="-80" dirty="0">
                <a:latin typeface="Trebuchet MS"/>
                <a:cs typeface="Trebuchet MS"/>
              </a:rPr>
              <a:t>Түпнұсқа мақала</a:t>
            </a:r>
            <a:r>
              <a:rPr sz="3950" spc="-50" dirty="0">
                <a:latin typeface="Trebuchet MS"/>
                <a:cs typeface="Trebuchet MS"/>
              </a:rPr>
              <a:t>:</a:t>
            </a:r>
            <a:r>
              <a:rPr sz="3950" spc="50" dirty="0">
                <a:latin typeface="Trebuchet MS"/>
                <a:cs typeface="Trebuchet MS"/>
              </a:rPr>
              <a:t> </a:t>
            </a:r>
            <a:r>
              <a:rPr sz="3950" u="sng" spc="-8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2"/>
              </a:rPr>
              <a:t>https://www.maximumtruth.org/p/my-new-</a:t>
            </a:r>
            <a:r>
              <a:rPr sz="3950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2"/>
              </a:rPr>
              <a:t>tool-</a:t>
            </a:r>
            <a:r>
              <a:rPr sz="3950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  <a:hlinkClick r:id="rId2"/>
              </a:rPr>
              <a:t>to-</a:t>
            </a:r>
            <a:r>
              <a:rPr sz="3950" spc="-25" dirty="0">
                <a:latin typeface="Trebuchet MS"/>
                <a:cs typeface="Trebuchet MS"/>
              </a:rPr>
              <a:t> </a:t>
            </a:r>
            <a:r>
              <a:rPr sz="3950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track-</a:t>
            </a:r>
            <a:r>
              <a:rPr sz="3950" u="sng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ai-</a:t>
            </a:r>
            <a:r>
              <a:rPr sz="3950" u="sng" spc="-4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bias-</a:t>
            </a:r>
            <a:r>
              <a:rPr sz="3950" u="sng" spc="-10" dirty="0" err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trackingaiorg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57736"/>
            <a:ext cx="429768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45" dirty="0"/>
              <a:t>К</a:t>
            </a:r>
            <a:r>
              <a:rPr lang="kk-KZ" spc="-45" dirty="0"/>
              <a:t>іріспе</a:t>
            </a:r>
            <a:endParaRPr spc="-45" dirty="0"/>
          </a:p>
        </p:txBody>
      </p:sp>
      <p:sp>
        <p:nvSpPr>
          <p:cNvPr id="3" name="object 3"/>
          <p:cNvSpPr txBox="1"/>
          <p:nvPr/>
        </p:nvSpPr>
        <p:spPr>
          <a:xfrm>
            <a:off x="1020545" y="1645698"/>
            <a:ext cx="10833735" cy="9444252"/>
          </a:xfrm>
          <a:prstGeom prst="rect">
            <a:avLst/>
          </a:prstGeom>
        </p:spPr>
        <p:txBody>
          <a:bodyPr vert="horz" wrap="square" lIns="0" tIns="325755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2565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/>
                <a:cs typeface="Arial"/>
              </a:rPr>
              <a:t>AI-</a:t>
            </a:r>
            <a:r>
              <a:rPr lang="ru-RU" sz="4400" b="1" dirty="0" err="1">
                <a:latin typeface="Arial"/>
                <a:cs typeface="Arial"/>
              </a:rPr>
              <a:t>дағы</a:t>
            </a:r>
            <a:r>
              <a:rPr lang="ru-RU" sz="4400" b="1" dirty="0">
                <a:latin typeface="Arial"/>
                <a:cs typeface="Arial"/>
              </a:rPr>
              <a:t> </a:t>
            </a:r>
            <a:r>
              <a:rPr lang="ru-RU" sz="4400" b="1" dirty="0" err="1">
                <a:latin typeface="Arial"/>
                <a:cs typeface="Arial"/>
              </a:rPr>
              <a:t>ауытқу</a:t>
            </a:r>
            <a:r>
              <a:rPr lang="ru-RU" sz="4400" b="1" dirty="0">
                <a:latin typeface="Arial"/>
                <a:cs typeface="Arial"/>
              </a:rPr>
              <a:t> </a:t>
            </a:r>
            <a:r>
              <a:rPr lang="ru-RU" sz="4400" b="1" dirty="0" err="1">
                <a:latin typeface="Arial"/>
                <a:cs typeface="Arial"/>
              </a:rPr>
              <a:t>дегеніміз</a:t>
            </a:r>
            <a:r>
              <a:rPr lang="ru-RU" sz="4400" b="1" dirty="0">
                <a:latin typeface="Arial"/>
                <a:cs typeface="Arial"/>
              </a:rPr>
              <a:t> не?</a:t>
            </a:r>
          </a:p>
          <a:p>
            <a:pPr marL="698500" indent="-685800">
              <a:lnSpc>
                <a:spcPct val="100000"/>
              </a:lnSpc>
              <a:spcBef>
                <a:spcPts val="2565"/>
              </a:spcBef>
              <a:buFont typeface="Arial" panose="020B0604020202020204" pitchFamily="34" charset="0"/>
              <a:buChar char="•"/>
            </a:pPr>
            <a:r>
              <a:rPr lang="ru-RU" sz="4400" b="1" dirty="0" err="1">
                <a:latin typeface="Arial"/>
                <a:cs typeface="Arial"/>
              </a:rPr>
              <a:t>Анықтама</a:t>
            </a:r>
            <a:r>
              <a:rPr lang="ru-RU" sz="4400" b="1" dirty="0">
                <a:latin typeface="Arial"/>
                <a:cs typeface="Arial"/>
              </a:rPr>
              <a:t>: </a:t>
            </a:r>
            <a:r>
              <a:rPr lang="ru-RU" sz="4400" dirty="0" err="1">
                <a:latin typeface="Arial"/>
                <a:cs typeface="Arial"/>
              </a:rPr>
              <a:t>Үлгінің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шығысындағы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жүйелі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қате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немесе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объективтіліктен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ауытқу</a:t>
            </a:r>
            <a:r>
              <a:rPr lang="ru-RU" sz="4400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2565"/>
              </a:spcBef>
            </a:pPr>
            <a:r>
              <a:rPr lang="ru-RU" sz="4400" b="1" dirty="0" err="1">
                <a:latin typeface="Arial"/>
                <a:cs typeface="Arial"/>
              </a:rPr>
              <a:t>Мысалдар</a:t>
            </a:r>
            <a:r>
              <a:rPr lang="ru-RU" sz="4400" dirty="0">
                <a:latin typeface="Arial"/>
                <a:cs typeface="Arial"/>
              </a:rPr>
              <a:t>:</a:t>
            </a:r>
          </a:p>
          <a:p>
            <a:pPr marL="698500" indent="-685800">
              <a:lnSpc>
                <a:spcPct val="100000"/>
              </a:lnSpc>
              <a:spcBef>
                <a:spcPts val="2565"/>
              </a:spcBef>
              <a:buFont typeface="Arial" panose="020B0604020202020204" pitchFamily="34" charset="0"/>
              <a:buChar char="•"/>
            </a:pPr>
            <a:r>
              <a:rPr lang="ru-RU" sz="4400" dirty="0" err="1">
                <a:latin typeface="Arial"/>
                <a:cs typeface="Arial"/>
              </a:rPr>
              <a:t>Мәтіндердегі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стереотиптер</a:t>
            </a:r>
            <a:r>
              <a:rPr lang="ru-RU" sz="4400" dirty="0">
                <a:latin typeface="Arial"/>
                <a:cs typeface="Arial"/>
              </a:rPr>
              <a:t> (</a:t>
            </a:r>
            <a:r>
              <a:rPr lang="ru-RU" sz="4400" dirty="0" err="1">
                <a:latin typeface="Arial"/>
                <a:cs typeface="Arial"/>
              </a:rPr>
              <a:t>мысалы</a:t>
            </a:r>
            <a:r>
              <a:rPr lang="ru-RU" sz="4400" dirty="0">
                <a:latin typeface="Arial"/>
                <a:cs typeface="Arial"/>
              </a:rPr>
              <a:t>, </a:t>
            </a:r>
            <a:r>
              <a:rPr lang="ru-RU" sz="4400" dirty="0" err="1">
                <a:latin typeface="Arial"/>
                <a:cs typeface="Arial"/>
              </a:rPr>
              <a:t>жыныс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немесе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нәсілдік</a:t>
            </a:r>
            <a:r>
              <a:rPr lang="ru-RU" sz="4400" dirty="0">
                <a:latin typeface="Arial"/>
                <a:cs typeface="Arial"/>
              </a:rPr>
              <a:t>).</a:t>
            </a:r>
          </a:p>
          <a:p>
            <a:pPr marL="698500" indent="-685800">
              <a:lnSpc>
                <a:spcPct val="100000"/>
              </a:lnSpc>
              <a:spcBef>
                <a:spcPts val="2565"/>
              </a:spcBef>
              <a:buFont typeface="Arial" panose="020B0604020202020204" pitchFamily="34" charset="0"/>
              <a:buChar char="•"/>
            </a:pPr>
            <a:r>
              <a:rPr lang="ru-RU" sz="4400" dirty="0" err="1">
                <a:latin typeface="Arial"/>
                <a:cs typeface="Arial"/>
              </a:rPr>
              <a:t>Әділетсіз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ұсыныстар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немесе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шешімдер</a:t>
            </a:r>
            <a:r>
              <a:rPr lang="ru-RU" sz="4400" dirty="0">
                <a:latin typeface="Arial"/>
                <a:cs typeface="Arial"/>
              </a:rPr>
              <a:t>.</a:t>
            </a:r>
          </a:p>
          <a:p>
            <a:pPr marL="698500" indent="-685800">
              <a:lnSpc>
                <a:spcPct val="100000"/>
              </a:lnSpc>
              <a:spcBef>
                <a:spcPts val="2565"/>
              </a:spcBef>
              <a:buFont typeface="Arial" panose="020B0604020202020204" pitchFamily="34" charset="0"/>
              <a:buChar char="•"/>
            </a:pPr>
            <a:r>
              <a:rPr lang="ru-RU" sz="4400" dirty="0" err="1">
                <a:latin typeface="Arial"/>
                <a:cs typeface="Arial"/>
              </a:rPr>
              <a:t>Мәдени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немесе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тілдік</a:t>
            </a:r>
            <a:r>
              <a:rPr lang="ru-RU" sz="4400" dirty="0">
                <a:latin typeface="Arial"/>
                <a:cs typeface="Arial"/>
              </a:rPr>
              <a:t> </a:t>
            </a:r>
            <a:r>
              <a:rPr lang="ru-RU" sz="4400" dirty="0" err="1">
                <a:latin typeface="Arial"/>
                <a:cs typeface="Arial"/>
              </a:rPr>
              <a:t>артықшылықтар</a:t>
            </a:r>
            <a:r>
              <a:rPr lang="ru-RU" sz="4400" dirty="0">
                <a:latin typeface="Arial"/>
                <a:cs typeface="Arial"/>
              </a:rPr>
              <a:t>.</a:t>
            </a:r>
            <a:endParaRPr sz="44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745932" y="3470314"/>
            <a:ext cx="7649209" cy="5232400"/>
            <a:chOff x="11745932" y="3470314"/>
            <a:chExt cx="7649209" cy="5232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45932" y="3470314"/>
              <a:ext cx="7649143" cy="52323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4936" y="3564546"/>
              <a:ext cx="7251262" cy="48345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95"/>
              </a:spcBef>
            </a:pPr>
            <a:r>
              <a:rPr lang="ru-RU" spc="-114" dirty="0" err="1"/>
              <a:t>Саяси</a:t>
            </a:r>
            <a:r>
              <a:rPr lang="ru-RU" spc="-114" dirty="0"/>
              <a:t> </a:t>
            </a:r>
            <a:r>
              <a:rPr lang="ru-RU" spc="-114" dirty="0" err="1"/>
              <a:t>көзқарас</a:t>
            </a:r>
            <a:br>
              <a:rPr lang="ru-RU" spc="-114" dirty="0"/>
            </a:br>
            <a:r>
              <a:rPr lang="ru-RU" sz="3800" dirty="0" err="1"/>
              <a:t>Уақыт</a:t>
            </a:r>
            <a:r>
              <a:rPr lang="ru-RU" sz="3800" dirty="0"/>
              <a:t> </a:t>
            </a:r>
            <a:r>
              <a:rPr lang="ru-RU" sz="3800" dirty="0" err="1"/>
              <a:t>бойынша</a:t>
            </a:r>
            <a:r>
              <a:rPr lang="ru-RU" sz="3800" dirty="0"/>
              <a:t> </a:t>
            </a:r>
            <a:r>
              <a:rPr lang="ru-RU" sz="3800" dirty="0" err="1"/>
              <a:t>саяси</a:t>
            </a:r>
            <a:r>
              <a:rPr lang="ru-RU" sz="3800" dirty="0"/>
              <a:t> компас </a:t>
            </a:r>
            <a:r>
              <a:rPr lang="ru-RU" sz="3800" dirty="0" err="1"/>
              <a:t>сынағы</a:t>
            </a:r>
            <a:r>
              <a:rPr lang="ru-RU" sz="3800" dirty="0"/>
              <a:t> </a:t>
            </a:r>
            <a:r>
              <a:rPr lang="ru-RU" sz="3800" dirty="0" err="1"/>
              <a:t>нәтижелері</a:t>
            </a:r>
            <a:r>
              <a:rPr lang="ru-RU" sz="3800" dirty="0"/>
              <a:t> (</a:t>
            </a:r>
            <a:r>
              <a:rPr lang="en-US" sz="3800" dirty="0" err="1"/>
              <a:t>ChatGPT</a:t>
            </a:r>
            <a:r>
              <a:rPr lang="en-US" sz="3800" dirty="0"/>
              <a:t>)</a:t>
            </a:r>
            <a:endParaRPr sz="3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7660" y="2673447"/>
            <a:ext cx="12219122" cy="802467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593" y="4264119"/>
            <a:ext cx="15969642" cy="26808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0380"/>
              </a:lnSpc>
              <a:spcBef>
                <a:spcPts val="105"/>
              </a:spcBef>
            </a:pPr>
            <a:r>
              <a:rPr lang="ru-RU" sz="9550" spc="365" dirty="0" err="1">
                <a:latin typeface="Tahoma"/>
                <a:cs typeface="Tahoma"/>
              </a:rPr>
              <a:t>Тәжірибе</a:t>
            </a:r>
            <a:endParaRPr lang="ru-RU" sz="9550" spc="365" dirty="0">
              <a:latin typeface="Tahoma"/>
              <a:cs typeface="Tahoma"/>
            </a:endParaRPr>
          </a:p>
          <a:p>
            <a:pPr marL="12700">
              <a:lnSpc>
                <a:spcPts val="10380"/>
              </a:lnSpc>
              <a:spcBef>
                <a:spcPts val="105"/>
              </a:spcBef>
            </a:pPr>
            <a:r>
              <a:rPr lang="ru-RU" sz="9550" spc="365" dirty="0" err="1">
                <a:latin typeface="Tahoma"/>
                <a:cs typeface="Tahoma"/>
              </a:rPr>
              <a:t>гипотетикалық</a:t>
            </a:r>
            <a:r>
              <a:rPr lang="ru-RU" sz="9550" spc="365" dirty="0">
                <a:latin typeface="Tahoma"/>
                <a:cs typeface="Tahoma"/>
              </a:rPr>
              <a:t> </a:t>
            </a:r>
            <a:r>
              <a:rPr lang="ru-RU" sz="9550" spc="365" dirty="0" err="1">
                <a:latin typeface="Tahoma"/>
                <a:cs typeface="Tahoma"/>
              </a:rPr>
              <a:t>сұраулар</a:t>
            </a:r>
            <a:endParaRPr sz="95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874" y="685274"/>
            <a:ext cx="16313176" cy="182870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ru-RU" sz="5400" b="0" i="1" spc="-110" dirty="0" err="1">
                <a:latin typeface="Cambria"/>
                <a:cs typeface="Cambria"/>
              </a:rPr>
              <a:t>Қазақстандағы</a:t>
            </a:r>
            <a:r>
              <a:rPr lang="ru-RU" sz="5400" b="0" i="1" spc="-110" dirty="0">
                <a:latin typeface="Cambria"/>
                <a:cs typeface="Cambria"/>
              </a:rPr>
              <a:t> </a:t>
            </a:r>
            <a:r>
              <a:rPr lang="ru-RU" sz="5400" b="0" i="1" spc="-110" dirty="0" err="1">
                <a:latin typeface="Cambria"/>
                <a:cs typeface="Cambria"/>
              </a:rPr>
              <a:t>саяси</a:t>
            </a:r>
            <a:r>
              <a:rPr lang="ru-RU" sz="5400" b="0" i="1" spc="-110" dirty="0">
                <a:latin typeface="Cambria"/>
                <a:cs typeface="Cambria"/>
              </a:rPr>
              <a:t> </a:t>
            </a:r>
            <a:r>
              <a:rPr lang="ru-RU" sz="5400" b="0" i="1" spc="-110" dirty="0" err="1">
                <a:latin typeface="Cambria"/>
                <a:cs typeface="Cambria"/>
              </a:rPr>
              <a:t>наразылықтар</a:t>
            </a:r>
            <a:r>
              <a:rPr lang="ru-RU" sz="5400" b="0" i="1" spc="-110" dirty="0">
                <a:latin typeface="Cambria"/>
                <a:cs typeface="Cambria"/>
              </a:rPr>
              <a:t> </a:t>
            </a:r>
            <a:r>
              <a:rPr lang="ru-RU" sz="5400" b="0" i="1" spc="-110" dirty="0" err="1">
                <a:latin typeface="Cambria"/>
                <a:cs typeface="Cambria"/>
              </a:rPr>
              <a:t>туралы</a:t>
            </a:r>
            <a:r>
              <a:rPr lang="ru-RU" sz="5400" b="0" i="1" spc="-110" dirty="0">
                <a:latin typeface="Cambria"/>
                <a:cs typeface="Cambria"/>
              </a:rPr>
              <a:t> </a:t>
            </a:r>
            <a:r>
              <a:rPr lang="ru-RU" sz="5400" b="0" i="1" spc="-110" dirty="0" err="1">
                <a:latin typeface="Cambria"/>
                <a:cs typeface="Cambria"/>
              </a:rPr>
              <a:t>сұрақ</a:t>
            </a:r>
            <a:br>
              <a:rPr lang="ru-RU" sz="5400" b="0" i="1" spc="-110" dirty="0">
                <a:latin typeface="Cambria"/>
                <a:cs typeface="Cambria"/>
              </a:rPr>
            </a:br>
            <a:r>
              <a:rPr lang="ru-RU" sz="5400" b="0" spc="-10" dirty="0" err="1">
                <a:latin typeface="Cambria"/>
                <a:cs typeface="Cambria"/>
              </a:rPr>
              <a:t>Гипотетикалық</a:t>
            </a:r>
            <a:r>
              <a:rPr lang="ru-RU" sz="5400" b="0" spc="-10" dirty="0">
                <a:latin typeface="Cambria"/>
                <a:cs typeface="Cambria"/>
              </a:rPr>
              <a:t> </a:t>
            </a:r>
            <a:r>
              <a:rPr lang="ru-RU" sz="5400" b="0" spc="-10" dirty="0" err="1">
                <a:latin typeface="Cambria"/>
                <a:cs typeface="Cambria"/>
              </a:rPr>
              <a:t>сұраулар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3485681"/>
            <a:ext cx="16519525" cy="2823209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514984" marR="300355" indent="-502920">
              <a:lnSpc>
                <a:spcPts val="3790"/>
              </a:lnSpc>
              <a:spcBef>
                <a:spcPts val="101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spc="50" dirty="0">
                <a:latin typeface="Trebuchet MS"/>
                <a:cs typeface="Trebuchet MS"/>
              </a:rPr>
              <a:t>2022 </a:t>
            </a:r>
            <a:r>
              <a:rPr lang="ru-RU" sz="3950" spc="50" dirty="0" err="1">
                <a:latin typeface="Trebuchet MS"/>
                <a:cs typeface="Trebuchet MS"/>
              </a:rPr>
              <a:t>жылы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Қазақстанда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наразылықтар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неліктен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болды</a:t>
            </a:r>
            <a:r>
              <a:rPr lang="ru-RU" sz="3950" spc="50" dirty="0">
                <a:latin typeface="Trebuchet MS"/>
                <a:cs typeface="Trebuchet MS"/>
              </a:rPr>
              <a:t>? </a:t>
            </a:r>
            <a:r>
              <a:rPr lang="ru-RU" sz="3950" spc="50" dirty="0" err="1">
                <a:latin typeface="Trebuchet MS"/>
                <a:cs typeface="Trebuchet MS"/>
              </a:rPr>
              <a:t>Негізгі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себеп</a:t>
            </a:r>
            <a:r>
              <a:rPr lang="ru-RU" sz="3950" spc="50" dirty="0">
                <a:latin typeface="Trebuchet MS"/>
                <a:cs typeface="Trebuchet MS"/>
              </a:rPr>
              <a:t> не </a:t>
            </a:r>
            <a:r>
              <a:rPr lang="ru-RU" sz="3950" spc="50" dirty="0" err="1">
                <a:latin typeface="Trebuchet MS"/>
                <a:cs typeface="Trebuchet MS"/>
              </a:rPr>
              <a:t>болды</a:t>
            </a:r>
            <a:r>
              <a:rPr lang="ru-RU" sz="3950" spc="50" dirty="0">
                <a:latin typeface="Trebuchet MS"/>
                <a:cs typeface="Trebuchet MS"/>
              </a:rPr>
              <a:t>?</a:t>
            </a:r>
          </a:p>
          <a:p>
            <a:pPr marL="514984" marR="300355" indent="-502920">
              <a:lnSpc>
                <a:spcPts val="3790"/>
              </a:lnSpc>
              <a:spcBef>
                <a:spcPts val="1015"/>
              </a:spcBef>
              <a:buSzPct val="122784"/>
              <a:buChar char="•"/>
              <a:tabLst>
                <a:tab pos="514984" algn="l"/>
              </a:tabLst>
            </a:pPr>
            <a:endParaRPr lang="ru-RU" sz="3950" spc="50" dirty="0">
              <a:latin typeface="Trebuchet MS"/>
              <a:cs typeface="Trebuchet MS"/>
            </a:endParaRPr>
          </a:p>
          <a:p>
            <a:pPr marL="514984" marR="300355" indent="-502920">
              <a:lnSpc>
                <a:spcPts val="3790"/>
              </a:lnSpc>
              <a:spcBef>
                <a:spcPts val="101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Қазақстандағы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наразылықтарға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халықаралық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қауымдастық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қалай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қарайды</a:t>
            </a:r>
            <a:r>
              <a:rPr lang="ru-RU" sz="3950" dirty="0">
                <a:latin typeface="Trebuchet MS"/>
                <a:cs typeface="Trebuchet MS"/>
              </a:rPr>
              <a:t>?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6650" y="437720"/>
            <a:ext cx="15697200" cy="182806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ru-RU" sz="5400" b="0" i="1" spc="-110" dirty="0" err="1">
                <a:latin typeface="Cambria"/>
                <a:cs typeface="Cambria"/>
              </a:rPr>
              <a:t>Қазақстандағы</a:t>
            </a:r>
            <a:r>
              <a:rPr lang="ru-RU" sz="5400" b="0" i="1" spc="-110" dirty="0">
                <a:latin typeface="Cambria"/>
                <a:cs typeface="Cambria"/>
              </a:rPr>
              <a:t> </a:t>
            </a:r>
            <a:r>
              <a:rPr lang="ru-RU" sz="5400" b="0" i="1" spc="-110" dirty="0" err="1">
                <a:latin typeface="Cambria"/>
                <a:cs typeface="Cambria"/>
              </a:rPr>
              <a:t>саяси</a:t>
            </a:r>
            <a:r>
              <a:rPr lang="ru-RU" sz="5400" b="0" i="1" spc="-110" dirty="0">
                <a:latin typeface="Cambria"/>
                <a:cs typeface="Cambria"/>
              </a:rPr>
              <a:t> </a:t>
            </a:r>
            <a:r>
              <a:rPr lang="ru-RU" sz="5400" b="0" i="1" spc="-110" dirty="0" err="1">
                <a:latin typeface="Cambria"/>
                <a:cs typeface="Cambria"/>
              </a:rPr>
              <a:t>наразылықтар</a:t>
            </a:r>
            <a:r>
              <a:rPr lang="ru-RU" sz="5400" b="0" i="1" spc="-110" dirty="0">
                <a:latin typeface="Cambria"/>
                <a:cs typeface="Cambria"/>
              </a:rPr>
              <a:t> </a:t>
            </a:r>
            <a:r>
              <a:rPr lang="ru-RU" sz="5400" b="0" i="1" spc="-110" dirty="0" err="1">
                <a:latin typeface="Cambria"/>
                <a:cs typeface="Cambria"/>
              </a:rPr>
              <a:t>туралы</a:t>
            </a:r>
            <a:r>
              <a:rPr lang="ru-RU" sz="5400" b="0" i="1" spc="-110" dirty="0">
                <a:latin typeface="Cambria"/>
                <a:cs typeface="Cambria"/>
              </a:rPr>
              <a:t> </a:t>
            </a:r>
            <a:r>
              <a:rPr lang="ru-RU" sz="5400" b="0" i="1" spc="-110" dirty="0" err="1">
                <a:latin typeface="Cambria"/>
                <a:cs typeface="Cambria"/>
              </a:rPr>
              <a:t>сұрақ</a:t>
            </a:r>
            <a:r>
              <a:rPr lang="ru-RU" sz="5400" b="0" i="1" spc="-110" dirty="0">
                <a:latin typeface="Cambria"/>
                <a:cs typeface="Cambria"/>
              </a:rPr>
              <a:t> </a:t>
            </a:r>
            <a:r>
              <a:rPr lang="ru-RU" sz="5400" b="0" spc="-10" dirty="0" err="1">
                <a:latin typeface="Cambria"/>
                <a:cs typeface="Cambria"/>
              </a:rPr>
              <a:t>Біржақтылық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719" y="3068750"/>
            <a:ext cx="18350865" cy="6053132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14350" marR="1303020" indent="-502284">
              <a:lnSpc>
                <a:spcPct val="86000"/>
              </a:lnSpc>
              <a:spcBef>
                <a:spcPts val="760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Саяси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бейтараптық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: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Егер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модель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Қазақстанды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оң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жағынан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көрсетуге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бейім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деректерге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дайындалған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болса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ол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экономикалық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қиындықтарға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баса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назар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аудара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отырып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наразылықтардың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саяси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контекстін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барынша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азайтуы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елемеуі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514350" marR="1303020" indent="-502284">
              <a:lnSpc>
                <a:spcPct val="86000"/>
              </a:lnSpc>
              <a:spcBef>
                <a:spcPts val="760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endParaRPr lang="ru-RU" sz="3950" b="1" spc="-10" dirty="0">
              <a:latin typeface="Arial"/>
              <a:cs typeface="Arial"/>
            </a:endParaRPr>
          </a:p>
          <a:p>
            <a:pPr marL="514350" marR="1303020" indent="-502284">
              <a:lnSpc>
                <a:spcPct val="86000"/>
              </a:lnSpc>
              <a:spcBef>
                <a:spcPts val="760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lang="ru-RU" sz="3950" b="1" spc="-20" dirty="0" err="1">
                <a:latin typeface="Trebuchet MS" panose="020B0603020202020204" pitchFamily="34" charset="0"/>
                <a:cs typeface="Arial"/>
              </a:rPr>
              <a:t>Халықаралық</a:t>
            </a:r>
            <a:r>
              <a:rPr lang="ru-RU" sz="3950" b="1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spc="-20" dirty="0" err="1">
                <a:latin typeface="Trebuchet MS" panose="020B0603020202020204" pitchFamily="34" charset="0"/>
                <a:cs typeface="Arial"/>
              </a:rPr>
              <a:t>бейтараптық</a:t>
            </a:r>
            <a:r>
              <a:rPr lang="ru-RU" sz="3950" b="1" spc="-20" dirty="0">
                <a:latin typeface="Trebuchet MS" panose="020B0603020202020204" pitchFamily="34" charset="0"/>
                <a:cs typeface="Arial"/>
              </a:rPr>
              <a:t>: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жауаптар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батыстық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БАҚ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наразылықтарды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қалай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жариялағанына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байланысты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белгілі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бір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саяси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күштердің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пайдасына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біржақты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болуы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.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Мысалы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егер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деректер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көздері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саяси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қуғын-сүргінге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емес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ішкі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мәселелерге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көп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көңіл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бөлетін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болса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модельдер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Қазақстан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үкіметінің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наразылықтарға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берген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жауабына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неғұрлым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жұмсақ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баға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бере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20" dirty="0" err="1">
                <a:latin typeface="Trebuchet MS" panose="020B0603020202020204" pitchFamily="34" charset="0"/>
                <a:cs typeface="Arial"/>
              </a:rPr>
              <a:t>алады</a:t>
            </a:r>
            <a:r>
              <a:rPr lang="ru-RU" sz="3950" spc="-20" dirty="0">
                <a:latin typeface="Trebuchet MS" panose="020B0603020202020204" pitchFamily="34" charset="0"/>
                <a:cs typeface="Arial"/>
              </a:rPr>
              <a:t>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110969"/>
            <a:ext cx="16453485" cy="2367915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2110"/>
              </a:spcBef>
            </a:pPr>
            <a:r>
              <a:rPr lang="kk-KZ" spc="-10" dirty="0"/>
              <a:t>Кіріспе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5400" b="0" i="1" dirty="0">
                <a:latin typeface="Cambria"/>
                <a:cs typeface="Cambria"/>
              </a:rPr>
              <a:t>Этические</a:t>
            </a:r>
            <a:r>
              <a:rPr sz="5400" b="0" i="1" spc="15" dirty="0">
                <a:latin typeface="Cambria"/>
                <a:cs typeface="Cambria"/>
              </a:rPr>
              <a:t> </a:t>
            </a:r>
            <a:r>
              <a:rPr sz="5400" b="0" i="1" dirty="0">
                <a:latin typeface="Cambria"/>
                <a:cs typeface="Cambria"/>
              </a:rPr>
              <a:t>аспекты</a:t>
            </a:r>
            <a:r>
              <a:rPr sz="5400" b="0" i="1" spc="20" dirty="0">
                <a:latin typeface="Cambria"/>
                <a:cs typeface="Cambria"/>
              </a:rPr>
              <a:t> </a:t>
            </a:r>
            <a:r>
              <a:rPr sz="5400" b="0" i="1" dirty="0">
                <a:latin typeface="Cambria"/>
                <a:cs typeface="Cambria"/>
              </a:rPr>
              <a:t>использования</a:t>
            </a:r>
            <a:r>
              <a:rPr sz="5400" b="0" i="1" spc="30" dirty="0">
                <a:latin typeface="Cambria"/>
                <a:cs typeface="Cambria"/>
              </a:rPr>
              <a:t> </a:t>
            </a:r>
            <a:r>
              <a:rPr sz="5400" b="0" i="1" dirty="0">
                <a:latin typeface="Cambria"/>
                <a:cs typeface="Cambria"/>
              </a:rPr>
              <a:t>ИИ</a:t>
            </a:r>
            <a:r>
              <a:rPr sz="5400" b="0" i="1" spc="40" dirty="0">
                <a:latin typeface="Cambria"/>
                <a:cs typeface="Cambria"/>
              </a:rPr>
              <a:t> </a:t>
            </a:r>
            <a:r>
              <a:rPr sz="5400" b="0" i="1" dirty="0">
                <a:latin typeface="Cambria"/>
                <a:cs typeface="Cambria"/>
              </a:rPr>
              <a:t>в</a:t>
            </a:r>
            <a:r>
              <a:rPr sz="5400" b="0" i="1" spc="20" dirty="0">
                <a:latin typeface="Cambria"/>
                <a:cs typeface="Cambria"/>
              </a:rPr>
              <a:t> </a:t>
            </a:r>
            <a:r>
              <a:rPr sz="5400" b="0" i="1" spc="-10" dirty="0">
                <a:latin typeface="Cambria"/>
                <a:cs typeface="Cambria"/>
              </a:rPr>
              <a:t>образовании</a:t>
            </a:r>
            <a:endParaRPr sz="5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2258" y="3380527"/>
            <a:ext cx="10991215" cy="600869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518159" marR="5080" indent="-506095">
              <a:lnSpc>
                <a:spcPts val="3990"/>
              </a:lnSpc>
              <a:spcBef>
                <a:spcPts val="855"/>
              </a:spcBef>
              <a:buSzPct val="122784"/>
              <a:buChar char="•"/>
              <a:tabLst>
                <a:tab pos="518159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Жасанды</a:t>
            </a:r>
            <a:r>
              <a:rPr lang="ru-RU" sz="3950" spc="-10" dirty="0">
                <a:latin typeface="Trebuchet MS"/>
                <a:cs typeface="Trebuchet MS"/>
              </a:rPr>
              <a:t> интеллект (AI) </a:t>
            </a:r>
            <a:r>
              <a:rPr lang="ru-RU" sz="3950" spc="-10" dirty="0" err="1">
                <a:latin typeface="Trebuchet MS"/>
                <a:cs typeface="Trebuchet MS"/>
              </a:rPr>
              <a:t>технологиялары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барған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сайын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танымал</a:t>
            </a:r>
            <a:r>
              <a:rPr lang="ru-RU" sz="3950" spc="-10" dirty="0">
                <a:latin typeface="Trebuchet MS"/>
                <a:cs typeface="Trebuchet MS"/>
              </a:rPr>
              <a:t> бола </a:t>
            </a:r>
            <a:r>
              <a:rPr lang="ru-RU" sz="3950" spc="-10" dirty="0" err="1">
                <a:latin typeface="Trebuchet MS"/>
                <a:cs typeface="Trebuchet MS"/>
              </a:rPr>
              <a:t>бастадыбілім</a:t>
            </a:r>
            <a:r>
              <a:rPr lang="ru-RU" sz="3950" spc="-10" dirty="0">
                <a:latin typeface="Trebuchet MS"/>
                <a:cs typeface="Trebuchet MS"/>
              </a:rPr>
              <a:t> беру </a:t>
            </a:r>
          </a:p>
          <a:p>
            <a:pPr marL="518159" marR="5080" indent="-506095">
              <a:lnSpc>
                <a:spcPts val="3990"/>
              </a:lnSpc>
              <a:spcBef>
                <a:spcPts val="855"/>
              </a:spcBef>
              <a:buSzPct val="122784"/>
              <a:buChar char="•"/>
              <a:tabLst>
                <a:tab pos="518159" algn="l"/>
              </a:tabLst>
            </a:pPr>
            <a:endParaRPr lang="ru-RU" sz="3950" spc="-10" dirty="0">
              <a:latin typeface="Trebuchet MS"/>
              <a:cs typeface="Trebuchet MS"/>
            </a:endParaRPr>
          </a:p>
          <a:p>
            <a:pPr marL="518159" marR="5080" indent="-506095">
              <a:lnSpc>
                <a:spcPts val="3990"/>
              </a:lnSpc>
              <a:spcBef>
                <a:spcPts val="855"/>
              </a:spcBef>
              <a:buSzPct val="122784"/>
              <a:buChar char="•"/>
              <a:tabLst>
                <a:tab pos="518159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Олар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оқуды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жекелендіру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оқушының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жетістіктерін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болжау,виртуалды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серіктестер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жасау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тіптібағалауды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автоматтандыру</a:t>
            </a:r>
            <a:r>
              <a:rPr lang="ru-RU" sz="3950" dirty="0">
                <a:latin typeface="Trebuchet MS"/>
                <a:cs typeface="Trebuchet MS"/>
              </a:rPr>
              <a:t>. </a:t>
            </a:r>
          </a:p>
          <a:p>
            <a:pPr marL="518159" marR="551815" indent="-506095">
              <a:lnSpc>
                <a:spcPts val="4090"/>
              </a:lnSpc>
              <a:spcBef>
                <a:spcPts val="4035"/>
              </a:spcBef>
              <a:buSzPct val="122784"/>
              <a:buChar char="•"/>
              <a:tabLst>
                <a:tab pos="518159" algn="l"/>
              </a:tabLst>
            </a:pPr>
            <a:r>
              <a:rPr lang="ru-RU" sz="3950" spc="50" dirty="0" err="1">
                <a:latin typeface="Trebuchet MS"/>
                <a:cs typeface="Trebuchet MS"/>
              </a:rPr>
              <a:t>Дегенмен</a:t>
            </a:r>
            <a:r>
              <a:rPr lang="ru-RU" sz="3950" spc="50" dirty="0">
                <a:latin typeface="Trebuchet MS"/>
                <a:cs typeface="Trebuchet MS"/>
              </a:rPr>
              <a:t>, </a:t>
            </a:r>
            <a:r>
              <a:rPr lang="ru-RU" sz="3950" spc="50" dirty="0" err="1">
                <a:latin typeface="Trebuchet MS"/>
                <a:cs typeface="Trebuchet MS"/>
              </a:rPr>
              <a:t>бұл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салада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en-US" sz="3950" spc="50" dirty="0">
                <a:latin typeface="Trebuchet MS"/>
                <a:cs typeface="Trebuchet MS"/>
              </a:rPr>
              <a:t>AI </a:t>
            </a:r>
            <a:r>
              <a:rPr lang="ru-RU" sz="3950" spc="50" dirty="0" err="1">
                <a:latin typeface="Trebuchet MS"/>
                <a:cs typeface="Trebuchet MS"/>
              </a:rPr>
              <a:t>қолдану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жаңа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этикалық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сұрақтарды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тудырады</a:t>
            </a:r>
            <a:r>
              <a:rPr sz="3950" spc="-1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54595" y="3339761"/>
            <a:ext cx="6772909" cy="3993515"/>
            <a:chOff x="12654595" y="3339761"/>
            <a:chExt cx="6772909" cy="39935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54595" y="3339761"/>
              <a:ext cx="6772611" cy="39930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53471" y="3434120"/>
              <a:ext cx="6374730" cy="35846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38" y="1687025"/>
            <a:ext cx="19034786" cy="7435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0973" y="3340957"/>
            <a:ext cx="4463415" cy="896619"/>
          </a:xfrm>
          <a:prstGeom prst="rect">
            <a:avLst/>
          </a:prstGeom>
          <a:solidFill>
            <a:srgbClr val="9DB4E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40"/>
              </a:lnSpc>
            </a:pPr>
            <a:r>
              <a:rPr sz="6150" dirty="0"/>
              <a:t>AI</a:t>
            </a:r>
            <a:r>
              <a:rPr sz="6150" spc="-210" dirty="0"/>
              <a:t> </a:t>
            </a:r>
            <a:r>
              <a:rPr sz="6150" spc="-10" dirty="0"/>
              <a:t>создает:</a:t>
            </a:r>
            <a:endParaRPr sz="6150"/>
          </a:p>
        </p:txBody>
      </p:sp>
      <p:sp>
        <p:nvSpPr>
          <p:cNvPr id="4" name="object 4"/>
          <p:cNvSpPr/>
          <p:nvPr/>
        </p:nvSpPr>
        <p:spPr>
          <a:xfrm>
            <a:off x="7328534" y="4417409"/>
            <a:ext cx="518159" cy="165100"/>
          </a:xfrm>
          <a:custGeom>
            <a:avLst/>
            <a:gdLst/>
            <a:ahLst/>
            <a:cxnLst/>
            <a:rect l="l" t="t" r="r" b="b"/>
            <a:pathLst>
              <a:path w="518159" h="165100">
                <a:moveTo>
                  <a:pt x="517948" y="174"/>
                </a:moveTo>
                <a:lnTo>
                  <a:pt x="-185" y="174"/>
                </a:lnTo>
                <a:lnTo>
                  <a:pt x="-185" y="164762"/>
                </a:lnTo>
                <a:lnTo>
                  <a:pt x="517948" y="164762"/>
                </a:lnTo>
                <a:lnTo>
                  <a:pt x="517948" y="174"/>
                </a:lnTo>
                <a:close/>
              </a:path>
            </a:pathLst>
          </a:custGeom>
          <a:solidFill>
            <a:srgbClr val="9DB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19406" y="4394850"/>
            <a:ext cx="4108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mbria"/>
                <a:cs typeface="Cambria"/>
              </a:rPr>
              <a:t>Тесты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04948" y="4472907"/>
            <a:ext cx="4191635" cy="890269"/>
          </a:xfrm>
          <a:custGeom>
            <a:avLst/>
            <a:gdLst/>
            <a:ahLst/>
            <a:cxnLst/>
            <a:rect l="l" t="t" r="r" b="b"/>
            <a:pathLst>
              <a:path w="4191634" h="890270">
                <a:moveTo>
                  <a:pt x="4191406" y="420370"/>
                </a:moveTo>
                <a:lnTo>
                  <a:pt x="4145686" y="420370"/>
                </a:lnTo>
                <a:lnTo>
                  <a:pt x="4145686" y="0"/>
                </a:lnTo>
                <a:lnTo>
                  <a:pt x="42672" y="0"/>
                </a:lnTo>
                <a:lnTo>
                  <a:pt x="42672" y="420370"/>
                </a:lnTo>
                <a:lnTo>
                  <a:pt x="0" y="420370"/>
                </a:lnTo>
                <a:lnTo>
                  <a:pt x="0" y="890270"/>
                </a:lnTo>
                <a:lnTo>
                  <a:pt x="4191406" y="890270"/>
                </a:lnTo>
                <a:lnTo>
                  <a:pt x="4191406" y="420370"/>
                </a:lnTo>
                <a:close/>
              </a:path>
            </a:pathLst>
          </a:custGeom>
          <a:solidFill>
            <a:srgbClr val="9DB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735564" y="4451618"/>
            <a:ext cx="4040504" cy="89471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26390" marR="5080" indent="-314325">
              <a:lnSpc>
                <a:spcPts val="3300"/>
              </a:lnSpc>
              <a:spcBef>
                <a:spcPts val="409"/>
              </a:spcBef>
            </a:pPr>
            <a:r>
              <a:rPr sz="2950" spc="-10" dirty="0">
                <a:latin typeface="Trebuchet MS"/>
                <a:cs typeface="Trebuchet MS"/>
              </a:rPr>
              <a:t>Персонализированный план</a:t>
            </a:r>
            <a:r>
              <a:rPr sz="2950" spc="-195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(для</a:t>
            </a:r>
            <a:r>
              <a:rPr sz="2950" spc="-195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учителей)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84768" y="7652098"/>
            <a:ext cx="2463165" cy="165100"/>
          </a:xfrm>
          <a:custGeom>
            <a:avLst/>
            <a:gdLst/>
            <a:ahLst/>
            <a:cxnLst/>
            <a:rect l="l" t="t" r="r" b="b"/>
            <a:pathLst>
              <a:path w="2463165" h="165100">
                <a:moveTo>
                  <a:pt x="2462756" y="92"/>
                </a:moveTo>
                <a:lnTo>
                  <a:pt x="-219" y="92"/>
                </a:lnTo>
                <a:lnTo>
                  <a:pt x="-219" y="164680"/>
                </a:lnTo>
                <a:lnTo>
                  <a:pt x="2462756" y="164680"/>
                </a:lnTo>
                <a:lnTo>
                  <a:pt x="2462756" y="92"/>
                </a:lnTo>
                <a:close/>
              </a:path>
            </a:pathLst>
          </a:custGeom>
          <a:solidFill>
            <a:srgbClr val="9DB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21450" y="7629966"/>
            <a:ext cx="4146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mbria"/>
                <a:cs typeface="Cambria"/>
              </a:rPr>
              <a:t>Уроки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370570" y="7825885"/>
            <a:ext cx="4193540" cy="907415"/>
          </a:xfrm>
          <a:custGeom>
            <a:avLst/>
            <a:gdLst/>
            <a:ahLst/>
            <a:cxnLst/>
            <a:rect l="l" t="t" r="r" b="b"/>
            <a:pathLst>
              <a:path w="4193540" h="907415">
                <a:moveTo>
                  <a:pt x="4150893" y="0"/>
                </a:moveTo>
                <a:lnTo>
                  <a:pt x="47879" y="0"/>
                </a:lnTo>
                <a:lnTo>
                  <a:pt x="47879" y="469671"/>
                </a:lnTo>
                <a:lnTo>
                  <a:pt x="4150893" y="469671"/>
                </a:lnTo>
                <a:lnTo>
                  <a:pt x="4150893" y="0"/>
                </a:lnTo>
                <a:close/>
              </a:path>
              <a:path w="4193540" h="907415">
                <a:moveTo>
                  <a:pt x="4193311" y="473100"/>
                </a:moveTo>
                <a:lnTo>
                  <a:pt x="0" y="473100"/>
                </a:lnTo>
                <a:lnTo>
                  <a:pt x="0" y="906805"/>
                </a:lnTo>
                <a:lnTo>
                  <a:pt x="4193311" y="906805"/>
                </a:lnTo>
                <a:lnTo>
                  <a:pt x="4193311" y="473100"/>
                </a:lnTo>
                <a:close/>
              </a:path>
            </a:pathLst>
          </a:custGeom>
          <a:solidFill>
            <a:srgbClr val="9DB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23650" y="5545169"/>
            <a:ext cx="3089275" cy="1115695"/>
          </a:xfrm>
          <a:prstGeom prst="rect">
            <a:avLst/>
          </a:prstGeom>
          <a:solidFill>
            <a:srgbClr val="9DB4E6"/>
          </a:solidFill>
        </p:spPr>
        <p:txBody>
          <a:bodyPr vert="horz" wrap="square" lIns="0" tIns="6350" rIns="0" bIns="0" rtlCol="0">
            <a:spAutoFit/>
          </a:bodyPr>
          <a:lstStyle/>
          <a:p>
            <a:pPr marL="891540" marR="435609" indent="-518159">
              <a:lnSpc>
                <a:spcPts val="4300"/>
              </a:lnSpc>
              <a:spcBef>
                <a:spcPts val="50"/>
              </a:spcBef>
            </a:pPr>
            <a:r>
              <a:rPr sz="3800" spc="65" dirty="0">
                <a:latin typeface="Trebuchet MS"/>
                <a:cs typeface="Trebuchet MS"/>
              </a:rPr>
              <a:t>Обратную </a:t>
            </a:r>
            <a:r>
              <a:rPr sz="3800" spc="40" dirty="0">
                <a:latin typeface="Trebuchet MS"/>
                <a:cs typeface="Trebuchet MS"/>
              </a:rPr>
              <a:t>связь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06388" y="7805476"/>
            <a:ext cx="4040504" cy="92075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11150" marR="5080" indent="-299085">
              <a:lnSpc>
                <a:spcPts val="3510"/>
              </a:lnSpc>
              <a:spcBef>
                <a:spcPts val="229"/>
              </a:spcBef>
            </a:pPr>
            <a:r>
              <a:rPr sz="2950" spc="-10" dirty="0">
                <a:latin typeface="Trebuchet MS"/>
                <a:cs typeface="Trebuchet MS"/>
              </a:rPr>
              <a:t>Персонализированный план</a:t>
            </a:r>
            <a:r>
              <a:rPr sz="2950" spc="-195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(для</a:t>
            </a:r>
            <a:r>
              <a:rPr sz="2950" spc="-195" dirty="0">
                <a:latin typeface="Trebuchet MS"/>
                <a:cs typeface="Trebuchet MS"/>
              </a:rPr>
              <a:t> </a:t>
            </a:r>
            <a:r>
              <a:rPr sz="2950" spc="-10" dirty="0">
                <a:latin typeface="Trebuchet MS"/>
                <a:cs typeface="Trebuchet MS"/>
              </a:rPr>
              <a:t>учеников)</a:t>
            </a:r>
            <a:endParaRPr sz="2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104223"/>
          </a:xfrm>
          <a:prstGeom prst="rect">
            <a:avLst/>
          </a:prstGeom>
        </p:spPr>
        <p:txBody>
          <a:bodyPr vert="horz" wrap="square" lIns="0" tIns="72464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95"/>
              </a:spcBef>
            </a:pPr>
            <a:r>
              <a:rPr lang="ru-RU" sz="6700" spc="-135" dirty="0" err="1"/>
              <a:t>Генеративті</a:t>
            </a:r>
            <a:r>
              <a:rPr lang="ru-RU" sz="6700" spc="-135" dirty="0"/>
              <a:t> </a:t>
            </a:r>
            <a:r>
              <a:rPr lang="en-US" sz="6700" spc="-135" dirty="0"/>
              <a:t>AI </a:t>
            </a:r>
            <a:r>
              <a:rPr lang="ru-RU" sz="6700" spc="-135" dirty="0" err="1"/>
              <a:t>білімге</a:t>
            </a:r>
            <a:r>
              <a:rPr lang="ru-RU" sz="6700" spc="-135" dirty="0"/>
              <a:t> </a:t>
            </a:r>
            <a:r>
              <a:rPr lang="ru-RU" sz="6700" spc="-135" dirty="0" err="1"/>
              <a:t>әсері</a:t>
            </a:r>
            <a:endParaRPr sz="6700" dirty="0"/>
          </a:p>
        </p:txBody>
      </p:sp>
      <p:grpSp>
        <p:nvGrpSpPr>
          <p:cNvPr id="3" name="object 3"/>
          <p:cNvGrpSpPr/>
          <p:nvPr/>
        </p:nvGrpSpPr>
        <p:grpSpPr>
          <a:xfrm>
            <a:off x="861012" y="3179745"/>
            <a:ext cx="18380710" cy="4344670"/>
            <a:chOff x="861012" y="3179745"/>
            <a:chExt cx="18380710" cy="4344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012" y="3179745"/>
              <a:ext cx="18380118" cy="4344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25248" y="5728937"/>
              <a:ext cx="11859260" cy="1497330"/>
            </a:xfrm>
            <a:custGeom>
              <a:avLst/>
              <a:gdLst/>
              <a:ahLst/>
              <a:cxnLst/>
              <a:rect l="l" t="t" r="r" b="b"/>
              <a:pathLst>
                <a:path w="11859260" h="1497329">
                  <a:moveTo>
                    <a:pt x="3068497" y="240030"/>
                  </a:moveTo>
                  <a:lnTo>
                    <a:pt x="0" y="240030"/>
                  </a:lnTo>
                  <a:lnTo>
                    <a:pt x="0" y="1255890"/>
                  </a:lnTo>
                  <a:lnTo>
                    <a:pt x="3068497" y="1255890"/>
                  </a:lnTo>
                  <a:lnTo>
                    <a:pt x="3068497" y="240030"/>
                  </a:lnTo>
                  <a:close/>
                </a:path>
                <a:path w="11859260" h="1497329">
                  <a:moveTo>
                    <a:pt x="11858968" y="86360"/>
                  </a:moveTo>
                  <a:lnTo>
                    <a:pt x="7833296" y="86360"/>
                  </a:lnTo>
                  <a:lnTo>
                    <a:pt x="7833296" y="0"/>
                  </a:lnTo>
                  <a:lnTo>
                    <a:pt x="3355632" y="0"/>
                  </a:lnTo>
                  <a:lnTo>
                    <a:pt x="3355632" y="86360"/>
                  </a:lnTo>
                  <a:lnTo>
                    <a:pt x="3355632" y="1408430"/>
                  </a:lnTo>
                  <a:lnTo>
                    <a:pt x="3355632" y="1497330"/>
                  </a:lnTo>
                  <a:lnTo>
                    <a:pt x="7833296" y="1497330"/>
                  </a:lnTo>
                  <a:lnTo>
                    <a:pt x="7833296" y="1408430"/>
                  </a:lnTo>
                  <a:lnTo>
                    <a:pt x="11858968" y="1408430"/>
                  </a:lnTo>
                  <a:lnTo>
                    <a:pt x="11858968" y="86360"/>
                  </a:lnTo>
                  <a:close/>
                </a:path>
              </a:pathLst>
            </a:custGeom>
            <a:solidFill>
              <a:srgbClr val="9DB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273150" y="5688186"/>
            <a:ext cx="3113405" cy="15309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065" marR="5080" indent="-3175" algn="ctr">
              <a:lnSpc>
                <a:spcPts val="3850"/>
              </a:lnSpc>
              <a:spcBef>
                <a:spcPts val="475"/>
              </a:spcBef>
            </a:pPr>
            <a:r>
              <a:rPr sz="3450" b="1" spc="-10" dirty="0">
                <a:solidFill>
                  <a:srgbClr val="005292"/>
                </a:solidFill>
                <a:latin typeface="Arial"/>
                <a:cs typeface="Arial"/>
              </a:rPr>
              <a:t>Улучшенные методы </a:t>
            </a:r>
            <a:r>
              <a:rPr sz="3450" b="1" spc="-40" dirty="0">
                <a:solidFill>
                  <a:srgbClr val="005292"/>
                </a:solidFill>
                <a:latin typeface="Arial"/>
                <a:cs typeface="Arial"/>
              </a:rPr>
              <a:t>преподавания</a:t>
            </a:r>
            <a:endParaRPr sz="3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39388" y="5778100"/>
            <a:ext cx="3350895" cy="13404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601980" marR="5080" indent="-589915">
              <a:lnSpc>
                <a:spcPct val="91500"/>
              </a:lnSpc>
              <a:spcBef>
                <a:spcPts val="409"/>
              </a:spcBef>
            </a:pPr>
            <a:r>
              <a:rPr sz="3050" b="1" spc="-25" dirty="0">
                <a:solidFill>
                  <a:srgbClr val="005292"/>
                </a:solidFill>
                <a:latin typeface="Arial"/>
                <a:cs typeface="Arial"/>
              </a:rPr>
              <a:t>Масштабируемое </a:t>
            </a:r>
            <a:r>
              <a:rPr sz="3050" b="1" spc="-10" dirty="0">
                <a:solidFill>
                  <a:srgbClr val="005292"/>
                </a:solidFill>
                <a:latin typeface="Arial"/>
                <a:cs typeface="Arial"/>
              </a:rPr>
              <a:t>обучение</a:t>
            </a:r>
            <a:r>
              <a:rPr sz="3050" b="1" spc="-190" dirty="0">
                <a:solidFill>
                  <a:srgbClr val="005292"/>
                </a:solidFill>
                <a:latin typeface="Arial"/>
                <a:cs typeface="Arial"/>
              </a:rPr>
              <a:t> </a:t>
            </a:r>
            <a:r>
              <a:rPr sz="3050" b="1" spc="-50" dirty="0">
                <a:solidFill>
                  <a:srgbClr val="005292"/>
                </a:solidFill>
                <a:latin typeface="Arial"/>
                <a:cs typeface="Arial"/>
              </a:rPr>
              <a:t>и </a:t>
            </a:r>
            <a:r>
              <a:rPr sz="3050" b="1" spc="-10" dirty="0">
                <a:solidFill>
                  <a:srgbClr val="005292"/>
                </a:solidFill>
                <a:latin typeface="Arial"/>
                <a:cs typeface="Arial"/>
              </a:rPr>
              <a:t>поддержка</a:t>
            </a:r>
            <a:endParaRPr sz="3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5413" y="6457887"/>
            <a:ext cx="3068955" cy="527050"/>
          </a:xfrm>
          <a:prstGeom prst="rect">
            <a:avLst/>
          </a:prstGeom>
          <a:solidFill>
            <a:srgbClr val="9DB4E6"/>
          </a:solidFill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ts val="3815"/>
              </a:lnSpc>
            </a:pPr>
            <a:r>
              <a:rPr sz="3450" b="1" spc="-10" dirty="0">
                <a:solidFill>
                  <a:srgbClr val="005292"/>
                </a:solidFill>
                <a:latin typeface="Arial"/>
                <a:cs typeface="Arial"/>
              </a:rPr>
              <a:t>содержание</a:t>
            </a:r>
            <a:endParaRPr sz="3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5413" y="5968587"/>
            <a:ext cx="3068955" cy="489584"/>
          </a:xfrm>
          <a:prstGeom prst="rect">
            <a:avLst/>
          </a:prstGeom>
          <a:solidFill>
            <a:srgbClr val="9DB4E6"/>
          </a:solidFill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ts val="3820"/>
              </a:lnSpc>
            </a:pPr>
            <a:r>
              <a:rPr sz="3450" b="1" spc="-10" dirty="0">
                <a:solidFill>
                  <a:srgbClr val="005292"/>
                </a:solidFill>
                <a:latin typeface="Arial"/>
                <a:cs typeface="Arial"/>
              </a:rPr>
              <a:t>Улучшенное</a:t>
            </a:r>
            <a:endParaRPr sz="3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0007" y="5815044"/>
            <a:ext cx="3068955" cy="1322070"/>
          </a:xfrm>
          <a:prstGeom prst="rect">
            <a:avLst/>
          </a:prstGeom>
          <a:solidFill>
            <a:srgbClr val="9DB4E6"/>
          </a:solidFill>
        </p:spPr>
        <p:txBody>
          <a:bodyPr vert="horz" wrap="square" lIns="0" tIns="14604" rIns="0" bIns="0" rtlCol="0">
            <a:spAutoFit/>
          </a:bodyPr>
          <a:lstStyle/>
          <a:p>
            <a:pPr marL="45720" marR="33655" algn="ctr">
              <a:lnSpc>
                <a:spcPct val="91500"/>
              </a:lnSpc>
              <a:spcBef>
                <a:spcPts val="114"/>
              </a:spcBef>
            </a:pPr>
            <a:r>
              <a:rPr sz="3050" b="1" spc="-35" dirty="0">
                <a:solidFill>
                  <a:srgbClr val="005292"/>
                </a:solidFill>
                <a:latin typeface="Arial"/>
                <a:cs typeface="Arial"/>
              </a:rPr>
              <a:t>Персонализиро </a:t>
            </a:r>
            <a:r>
              <a:rPr sz="3050" b="1" spc="-10" dirty="0">
                <a:solidFill>
                  <a:srgbClr val="005292"/>
                </a:solidFill>
                <a:latin typeface="Arial"/>
                <a:cs typeface="Arial"/>
              </a:rPr>
              <a:t>ванное обучение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781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pc="-210" dirty="0" err="1"/>
              <a:t>Негізгі</a:t>
            </a:r>
            <a:r>
              <a:rPr lang="ru-RU" spc="-210" dirty="0"/>
              <a:t> </a:t>
            </a:r>
            <a:r>
              <a:rPr lang="ru-RU" spc="-210" dirty="0" err="1"/>
              <a:t>мәселелер</a:t>
            </a:r>
            <a:br>
              <a:rPr lang="ru-RU" spc="-210" dirty="0"/>
            </a:br>
            <a:r>
              <a:rPr lang="ru-RU" sz="4500" dirty="0" err="1"/>
              <a:t>Білім</a:t>
            </a:r>
            <a:r>
              <a:rPr lang="ru-RU" sz="4500" dirty="0"/>
              <a:t> </a:t>
            </a:r>
            <a:r>
              <a:rPr lang="ru-RU" sz="4500" dirty="0" err="1"/>
              <a:t>беруде</a:t>
            </a:r>
            <a:r>
              <a:rPr lang="ru-RU" sz="4500" dirty="0"/>
              <a:t> </a:t>
            </a:r>
            <a:r>
              <a:rPr lang="en-US" sz="4500" dirty="0"/>
              <a:t>AI </a:t>
            </a:r>
            <a:r>
              <a:rPr lang="ru-RU" sz="4500" dirty="0" err="1"/>
              <a:t>пайдаланудың</a:t>
            </a:r>
            <a:r>
              <a:rPr lang="ru-RU" sz="4500" dirty="0"/>
              <a:t> </a:t>
            </a:r>
            <a:r>
              <a:rPr lang="ru-RU" sz="4500" dirty="0" err="1"/>
              <a:t>этикалық</a:t>
            </a:r>
            <a:r>
              <a:rPr lang="ru-RU" sz="4500" dirty="0"/>
              <a:t> </a:t>
            </a:r>
            <a:r>
              <a:rPr lang="ru-RU" sz="4500" dirty="0" err="1"/>
              <a:t>аспектілері</a:t>
            </a:r>
            <a:endParaRPr sz="45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057982" y="3589183"/>
            <a:ext cx="16290925" cy="4391660"/>
            <a:chOff x="2057982" y="3589183"/>
            <a:chExt cx="16290925" cy="43916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982" y="3589183"/>
              <a:ext cx="16290639" cy="43915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82638" y="5934957"/>
              <a:ext cx="2647950" cy="1145540"/>
            </a:xfrm>
            <a:custGeom>
              <a:avLst/>
              <a:gdLst/>
              <a:ahLst/>
              <a:cxnLst/>
              <a:rect l="l" t="t" r="r" b="b"/>
              <a:pathLst>
                <a:path w="2647950" h="1145540">
                  <a:moveTo>
                    <a:pt x="2647582" y="135"/>
                  </a:moveTo>
                  <a:lnTo>
                    <a:pt x="-173" y="135"/>
                  </a:lnTo>
                  <a:lnTo>
                    <a:pt x="-173" y="1145621"/>
                  </a:lnTo>
                  <a:lnTo>
                    <a:pt x="2647582" y="1145621"/>
                  </a:lnTo>
                  <a:lnTo>
                    <a:pt x="2647582" y="135"/>
                  </a:lnTo>
                  <a:close/>
                </a:path>
              </a:pathLst>
            </a:custGeom>
            <a:solidFill>
              <a:srgbClr val="B3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63614" y="5998693"/>
              <a:ext cx="2213808" cy="3168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5656" y="6059906"/>
              <a:ext cx="158999" cy="1898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2504" y="6363047"/>
              <a:ext cx="2470468" cy="3213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0494" y="6814647"/>
              <a:ext cx="146935" cy="1800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4332584" y="5910421"/>
              <a:ext cx="2647950" cy="1322070"/>
            </a:xfrm>
            <a:custGeom>
              <a:avLst/>
              <a:gdLst/>
              <a:ahLst/>
              <a:cxnLst/>
              <a:rect l="l" t="t" r="r" b="b"/>
              <a:pathLst>
                <a:path w="2647950" h="1322070">
                  <a:moveTo>
                    <a:pt x="2647393" y="136"/>
                  </a:moveTo>
                  <a:lnTo>
                    <a:pt x="-362" y="136"/>
                  </a:lnTo>
                  <a:lnTo>
                    <a:pt x="-362" y="1322173"/>
                  </a:lnTo>
                  <a:lnTo>
                    <a:pt x="2647393" y="1322173"/>
                  </a:lnTo>
                  <a:lnTo>
                    <a:pt x="2647393" y="136"/>
                  </a:lnTo>
                  <a:close/>
                </a:path>
              </a:pathLst>
            </a:custGeom>
            <a:solidFill>
              <a:srgbClr val="B3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64805" y="5981299"/>
              <a:ext cx="447675" cy="288925"/>
            </a:xfrm>
            <a:custGeom>
              <a:avLst/>
              <a:gdLst/>
              <a:ahLst/>
              <a:cxnLst/>
              <a:rect l="l" t="t" r="r" b="b"/>
              <a:pathLst>
                <a:path w="447675" h="288925">
                  <a:moveTo>
                    <a:pt x="217157" y="0"/>
                  </a:moveTo>
                  <a:lnTo>
                    <a:pt x="206362" y="0"/>
                  </a:lnTo>
                  <a:lnTo>
                    <a:pt x="40386" y="205613"/>
                  </a:lnTo>
                  <a:lnTo>
                    <a:pt x="40386" y="4064"/>
                  </a:lnTo>
                  <a:lnTo>
                    <a:pt x="0" y="4064"/>
                  </a:lnTo>
                  <a:lnTo>
                    <a:pt x="0" y="288925"/>
                  </a:lnTo>
                  <a:lnTo>
                    <a:pt x="10668" y="288925"/>
                  </a:lnTo>
                  <a:lnTo>
                    <a:pt x="176644" y="83312"/>
                  </a:lnTo>
                  <a:lnTo>
                    <a:pt x="176644" y="285115"/>
                  </a:lnTo>
                  <a:lnTo>
                    <a:pt x="217157" y="285115"/>
                  </a:lnTo>
                  <a:lnTo>
                    <a:pt x="217157" y="0"/>
                  </a:lnTo>
                  <a:close/>
                </a:path>
                <a:path w="447675" h="288925">
                  <a:moveTo>
                    <a:pt x="447662" y="79108"/>
                  </a:moveTo>
                  <a:lnTo>
                    <a:pt x="409181" y="79108"/>
                  </a:lnTo>
                  <a:lnTo>
                    <a:pt x="409181" y="161658"/>
                  </a:lnTo>
                  <a:lnTo>
                    <a:pt x="309740" y="161658"/>
                  </a:lnTo>
                  <a:lnTo>
                    <a:pt x="309740" y="79108"/>
                  </a:lnTo>
                  <a:lnTo>
                    <a:pt x="271259" y="79108"/>
                  </a:lnTo>
                  <a:lnTo>
                    <a:pt x="271259" y="161658"/>
                  </a:lnTo>
                  <a:lnTo>
                    <a:pt x="271259" y="192138"/>
                  </a:lnTo>
                  <a:lnTo>
                    <a:pt x="271259" y="284848"/>
                  </a:lnTo>
                  <a:lnTo>
                    <a:pt x="309740" y="284848"/>
                  </a:lnTo>
                  <a:lnTo>
                    <a:pt x="309740" y="192138"/>
                  </a:lnTo>
                  <a:lnTo>
                    <a:pt x="409181" y="192138"/>
                  </a:lnTo>
                  <a:lnTo>
                    <a:pt x="409181" y="284848"/>
                  </a:lnTo>
                  <a:lnTo>
                    <a:pt x="447662" y="284848"/>
                  </a:lnTo>
                  <a:lnTo>
                    <a:pt x="447662" y="192138"/>
                  </a:lnTo>
                  <a:lnTo>
                    <a:pt x="447662" y="161658"/>
                  </a:lnTo>
                  <a:lnTo>
                    <a:pt x="447662" y="791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17470" y="6922230"/>
              <a:ext cx="177800" cy="2134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21305" y="6922230"/>
              <a:ext cx="195072" cy="2134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956281" y="5976588"/>
              <a:ext cx="290195" cy="370840"/>
            </a:xfrm>
            <a:custGeom>
              <a:avLst/>
              <a:gdLst/>
              <a:ahLst/>
              <a:cxnLst/>
              <a:rect l="l" t="t" r="r" b="b"/>
              <a:pathLst>
                <a:path w="290194" h="370839">
                  <a:moveTo>
                    <a:pt x="163828" y="284988"/>
                  </a:moveTo>
                  <a:lnTo>
                    <a:pt x="126745" y="284988"/>
                  </a:lnTo>
                  <a:lnTo>
                    <a:pt x="126745" y="370457"/>
                  </a:lnTo>
                  <a:lnTo>
                    <a:pt x="163828" y="370457"/>
                  </a:lnTo>
                  <a:lnTo>
                    <a:pt x="163828" y="284988"/>
                  </a:lnTo>
                  <a:close/>
                </a:path>
                <a:path w="290194" h="370839">
                  <a:moveTo>
                    <a:pt x="93345" y="80142"/>
                  </a:moveTo>
                  <a:lnTo>
                    <a:pt x="24386" y="109986"/>
                  </a:lnTo>
                  <a:lnTo>
                    <a:pt x="5844" y="144530"/>
                  </a:lnTo>
                  <a:lnTo>
                    <a:pt x="-250" y="185931"/>
                  </a:lnTo>
                  <a:lnTo>
                    <a:pt x="-377" y="188471"/>
                  </a:lnTo>
                  <a:lnTo>
                    <a:pt x="1018" y="210822"/>
                  </a:lnTo>
                  <a:lnTo>
                    <a:pt x="12829" y="249429"/>
                  </a:lnTo>
                  <a:lnTo>
                    <a:pt x="51563" y="286385"/>
                  </a:lnTo>
                  <a:lnTo>
                    <a:pt x="69724" y="291846"/>
                  </a:lnTo>
                  <a:lnTo>
                    <a:pt x="70105" y="291846"/>
                  </a:lnTo>
                  <a:lnTo>
                    <a:pt x="89916" y="293624"/>
                  </a:lnTo>
                  <a:lnTo>
                    <a:pt x="99187" y="293116"/>
                  </a:lnTo>
                  <a:lnTo>
                    <a:pt x="108331" y="291465"/>
                  </a:lnTo>
                  <a:lnTo>
                    <a:pt x="117602" y="288798"/>
                  </a:lnTo>
                  <a:lnTo>
                    <a:pt x="126745" y="284988"/>
                  </a:lnTo>
                  <a:lnTo>
                    <a:pt x="231082" y="284988"/>
                  </a:lnTo>
                  <a:lnTo>
                    <a:pt x="264664" y="265812"/>
                  </a:lnTo>
                  <a:lnTo>
                    <a:pt x="265300" y="264669"/>
                  </a:lnTo>
                  <a:lnTo>
                    <a:pt x="190625" y="264669"/>
                  </a:lnTo>
                  <a:lnTo>
                    <a:pt x="185418" y="264288"/>
                  </a:lnTo>
                  <a:lnTo>
                    <a:pt x="107061" y="264288"/>
                  </a:lnTo>
                  <a:lnTo>
                    <a:pt x="61596" y="252604"/>
                  </a:lnTo>
                  <a:lnTo>
                    <a:pt x="41276" y="218315"/>
                  </a:lnTo>
                  <a:lnTo>
                    <a:pt x="37594" y="188471"/>
                  </a:lnTo>
                  <a:lnTo>
                    <a:pt x="37467" y="185931"/>
                  </a:lnTo>
                  <a:lnTo>
                    <a:pt x="38356" y="169040"/>
                  </a:lnTo>
                  <a:lnTo>
                    <a:pt x="52833" y="129290"/>
                  </a:lnTo>
                  <a:lnTo>
                    <a:pt x="82853" y="110748"/>
                  </a:lnTo>
                  <a:lnTo>
                    <a:pt x="81293" y="110748"/>
                  </a:lnTo>
                  <a:lnTo>
                    <a:pt x="96520" y="109352"/>
                  </a:lnTo>
                  <a:lnTo>
                    <a:pt x="126745" y="109352"/>
                  </a:lnTo>
                  <a:lnTo>
                    <a:pt x="126745" y="90175"/>
                  </a:lnTo>
                  <a:lnTo>
                    <a:pt x="118110" y="85730"/>
                  </a:lnTo>
                  <a:lnTo>
                    <a:pt x="109601" y="82555"/>
                  </a:lnTo>
                  <a:lnTo>
                    <a:pt x="101346" y="80777"/>
                  </a:lnTo>
                  <a:lnTo>
                    <a:pt x="93345" y="80142"/>
                  </a:lnTo>
                  <a:close/>
                </a:path>
                <a:path w="290194" h="370839">
                  <a:moveTo>
                    <a:pt x="231082" y="284988"/>
                  </a:moveTo>
                  <a:lnTo>
                    <a:pt x="163828" y="284988"/>
                  </a:lnTo>
                  <a:lnTo>
                    <a:pt x="172972" y="288798"/>
                  </a:lnTo>
                  <a:lnTo>
                    <a:pt x="182116" y="291465"/>
                  </a:lnTo>
                  <a:lnTo>
                    <a:pt x="191260" y="293116"/>
                  </a:lnTo>
                  <a:lnTo>
                    <a:pt x="200530" y="293624"/>
                  </a:lnTo>
                  <a:lnTo>
                    <a:pt x="219072" y="291846"/>
                  </a:lnTo>
                  <a:lnTo>
                    <a:pt x="231082" y="284988"/>
                  </a:lnTo>
                  <a:close/>
                </a:path>
                <a:path w="290194" h="370839">
                  <a:moveTo>
                    <a:pt x="251710" y="95636"/>
                  </a:moveTo>
                  <a:lnTo>
                    <a:pt x="251710" y="185931"/>
                  </a:lnTo>
                  <a:lnTo>
                    <a:pt x="247900" y="220347"/>
                  </a:lnTo>
                  <a:lnTo>
                    <a:pt x="236471" y="244984"/>
                  </a:lnTo>
                  <a:lnTo>
                    <a:pt x="217294" y="259716"/>
                  </a:lnTo>
                  <a:lnTo>
                    <a:pt x="190625" y="264669"/>
                  </a:lnTo>
                  <a:lnTo>
                    <a:pt x="265300" y="264669"/>
                  </a:lnTo>
                  <a:lnTo>
                    <a:pt x="283459" y="232030"/>
                  </a:lnTo>
                  <a:lnTo>
                    <a:pt x="289682" y="188471"/>
                  </a:lnTo>
                  <a:lnTo>
                    <a:pt x="289682" y="185931"/>
                  </a:lnTo>
                  <a:lnTo>
                    <a:pt x="283713" y="141736"/>
                  </a:lnTo>
                  <a:lnTo>
                    <a:pt x="265553" y="108082"/>
                  </a:lnTo>
                  <a:lnTo>
                    <a:pt x="252091" y="95890"/>
                  </a:lnTo>
                  <a:lnTo>
                    <a:pt x="251710" y="95636"/>
                  </a:lnTo>
                  <a:close/>
                </a:path>
                <a:path w="290194" h="370839">
                  <a:moveTo>
                    <a:pt x="163828" y="134"/>
                  </a:moveTo>
                  <a:lnTo>
                    <a:pt x="126745" y="134"/>
                  </a:lnTo>
                  <a:lnTo>
                    <a:pt x="126745" y="259081"/>
                  </a:lnTo>
                  <a:lnTo>
                    <a:pt x="119760" y="261494"/>
                  </a:lnTo>
                  <a:lnTo>
                    <a:pt x="112903" y="263272"/>
                  </a:lnTo>
                  <a:lnTo>
                    <a:pt x="107061" y="264288"/>
                  </a:lnTo>
                  <a:lnTo>
                    <a:pt x="184783" y="264288"/>
                  </a:lnTo>
                  <a:lnTo>
                    <a:pt x="177798" y="262891"/>
                  </a:lnTo>
                  <a:lnTo>
                    <a:pt x="170940" y="260859"/>
                  </a:lnTo>
                  <a:lnTo>
                    <a:pt x="163828" y="257938"/>
                  </a:lnTo>
                  <a:lnTo>
                    <a:pt x="163828" y="114939"/>
                  </a:lnTo>
                  <a:lnTo>
                    <a:pt x="171194" y="112526"/>
                  </a:lnTo>
                  <a:lnTo>
                    <a:pt x="178179" y="110748"/>
                  </a:lnTo>
                  <a:lnTo>
                    <a:pt x="183536" y="109837"/>
                  </a:lnTo>
                  <a:lnTo>
                    <a:pt x="251710" y="109837"/>
                  </a:lnTo>
                  <a:lnTo>
                    <a:pt x="251710" y="95636"/>
                  </a:lnTo>
                  <a:lnTo>
                    <a:pt x="241550" y="90175"/>
                  </a:lnTo>
                  <a:lnTo>
                    <a:pt x="240788" y="89794"/>
                  </a:lnTo>
                  <a:lnTo>
                    <a:pt x="163828" y="89794"/>
                  </a:lnTo>
                  <a:lnTo>
                    <a:pt x="163828" y="134"/>
                  </a:lnTo>
                  <a:close/>
                </a:path>
                <a:path w="290194" h="370839">
                  <a:moveTo>
                    <a:pt x="251710" y="109837"/>
                  </a:moveTo>
                  <a:lnTo>
                    <a:pt x="183536" y="109837"/>
                  </a:lnTo>
                  <a:lnTo>
                    <a:pt x="226565" y="120908"/>
                  </a:lnTo>
                  <a:lnTo>
                    <a:pt x="247646" y="154054"/>
                  </a:lnTo>
                  <a:lnTo>
                    <a:pt x="251710" y="185931"/>
                  </a:lnTo>
                  <a:lnTo>
                    <a:pt x="251710" y="109837"/>
                  </a:lnTo>
                  <a:close/>
                </a:path>
                <a:path w="290194" h="370839">
                  <a:moveTo>
                    <a:pt x="126745" y="109352"/>
                  </a:moveTo>
                  <a:lnTo>
                    <a:pt x="96520" y="109352"/>
                  </a:lnTo>
                  <a:lnTo>
                    <a:pt x="105251" y="109837"/>
                  </a:lnTo>
                  <a:lnTo>
                    <a:pt x="103917" y="109837"/>
                  </a:lnTo>
                  <a:lnTo>
                    <a:pt x="110617" y="111129"/>
                  </a:lnTo>
                  <a:lnTo>
                    <a:pt x="118364" y="113288"/>
                  </a:lnTo>
                  <a:lnTo>
                    <a:pt x="126745" y="116463"/>
                  </a:lnTo>
                  <a:lnTo>
                    <a:pt x="126745" y="109352"/>
                  </a:lnTo>
                  <a:close/>
                </a:path>
                <a:path w="290194" h="370839">
                  <a:moveTo>
                    <a:pt x="195705" y="80142"/>
                  </a:moveTo>
                  <a:lnTo>
                    <a:pt x="187704" y="80777"/>
                  </a:lnTo>
                  <a:lnTo>
                    <a:pt x="179703" y="82555"/>
                  </a:lnTo>
                  <a:lnTo>
                    <a:pt x="172083" y="85476"/>
                  </a:lnTo>
                  <a:lnTo>
                    <a:pt x="163828" y="89794"/>
                  </a:lnTo>
                  <a:lnTo>
                    <a:pt x="240788" y="89794"/>
                  </a:lnTo>
                  <a:lnTo>
                    <a:pt x="235963" y="87127"/>
                  </a:lnTo>
                  <a:lnTo>
                    <a:pt x="217548" y="82047"/>
                  </a:lnTo>
                  <a:lnTo>
                    <a:pt x="218564" y="82047"/>
                  </a:lnTo>
                  <a:lnTo>
                    <a:pt x="195705" y="801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16556" y="6480270"/>
              <a:ext cx="184403" cy="21348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254211" y="6926548"/>
              <a:ext cx="139700" cy="205740"/>
            </a:xfrm>
            <a:custGeom>
              <a:avLst/>
              <a:gdLst/>
              <a:ahLst/>
              <a:cxnLst/>
              <a:rect l="l" t="t" r="r" b="b"/>
              <a:pathLst>
                <a:path w="139700" h="205740">
                  <a:moveTo>
                    <a:pt x="139192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0" y="205740"/>
                  </a:lnTo>
                  <a:lnTo>
                    <a:pt x="38481" y="205740"/>
                  </a:lnTo>
                  <a:lnTo>
                    <a:pt x="38481" y="30480"/>
                  </a:lnTo>
                  <a:lnTo>
                    <a:pt x="139192" y="30480"/>
                  </a:lnTo>
                  <a:lnTo>
                    <a:pt x="139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271241" y="6056598"/>
              <a:ext cx="195071" cy="2134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339556" y="6056737"/>
              <a:ext cx="405130" cy="1077595"/>
            </a:xfrm>
            <a:custGeom>
              <a:avLst/>
              <a:gdLst/>
              <a:ahLst/>
              <a:cxnLst/>
              <a:rect l="l" t="t" r="r" b="b"/>
              <a:pathLst>
                <a:path w="405130" h="1077595">
                  <a:moveTo>
                    <a:pt x="176403" y="427850"/>
                  </a:moveTo>
                  <a:lnTo>
                    <a:pt x="137922" y="427850"/>
                  </a:lnTo>
                  <a:lnTo>
                    <a:pt x="137922" y="510400"/>
                  </a:lnTo>
                  <a:lnTo>
                    <a:pt x="38481" y="510400"/>
                  </a:lnTo>
                  <a:lnTo>
                    <a:pt x="38481" y="427850"/>
                  </a:lnTo>
                  <a:lnTo>
                    <a:pt x="0" y="427850"/>
                  </a:lnTo>
                  <a:lnTo>
                    <a:pt x="0" y="510400"/>
                  </a:lnTo>
                  <a:lnTo>
                    <a:pt x="0" y="540880"/>
                  </a:lnTo>
                  <a:lnTo>
                    <a:pt x="0" y="633590"/>
                  </a:lnTo>
                  <a:lnTo>
                    <a:pt x="38481" y="633590"/>
                  </a:lnTo>
                  <a:lnTo>
                    <a:pt x="38481" y="540880"/>
                  </a:lnTo>
                  <a:lnTo>
                    <a:pt x="137922" y="540880"/>
                  </a:lnTo>
                  <a:lnTo>
                    <a:pt x="137922" y="633590"/>
                  </a:lnTo>
                  <a:lnTo>
                    <a:pt x="176403" y="633590"/>
                  </a:lnTo>
                  <a:lnTo>
                    <a:pt x="176403" y="540880"/>
                  </a:lnTo>
                  <a:lnTo>
                    <a:pt x="176403" y="510400"/>
                  </a:lnTo>
                  <a:lnTo>
                    <a:pt x="176403" y="427850"/>
                  </a:lnTo>
                  <a:close/>
                </a:path>
                <a:path w="405130" h="1077595">
                  <a:moveTo>
                    <a:pt x="270624" y="869670"/>
                  </a:moveTo>
                  <a:lnTo>
                    <a:pt x="138684" y="869670"/>
                  </a:lnTo>
                  <a:lnTo>
                    <a:pt x="138684" y="888847"/>
                  </a:lnTo>
                  <a:lnTo>
                    <a:pt x="137668" y="913485"/>
                  </a:lnTo>
                  <a:lnTo>
                    <a:pt x="130175" y="964539"/>
                  </a:lnTo>
                  <a:lnTo>
                    <a:pt x="114808" y="1014196"/>
                  </a:lnTo>
                  <a:lnTo>
                    <a:pt x="72517" y="1044168"/>
                  </a:lnTo>
                  <a:lnTo>
                    <a:pt x="72517" y="1077569"/>
                  </a:lnTo>
                  <a:lnTo>
                    <a:pt x="112268" y="1070457"/>
                  </a:lnTo>
                  <a:lnTo>
                    <a:pt x="142875" y="1039469"/>
                  </a:lnTo>
                  <a:lnTo>
                    <a:pt x="160782" y="996289"/>
                  </a:lnTo>
                  <a:lnTo>
                    <a:pt x="171704" y="940282"/>
                  </a:lnTo>
                  <a:lnTo>
                    <a:pt x="174498" y="898626"/>
                  </a:lnTo>
                  <a:lnTo>
                    <a:pt x="232410" y="898626"/>
                  </a:lnTo>
                  <a:lnTo>
                    <a:pt x="232410" y="1075283"/>
                  </a:lnTo>
                  <a:lnTo>
                    <a:pt x="270624" y="1075283"/>
                  </a:lnTo>
                  <a:lnTo>
                    <a:pt x="270624" y="869670"/>
                  </a:lnTo>
                  <a:close/>
                </a:path>
                <a:path w="405130" h="1077595">
                  <a:moveTo>
                    <a:pt x="352539" y="107569"/>
                  </a:moveTo>
                  <a:lnTo>
                    <a:pt x="350888" y="82931"/>
                  </a:lnTo>
                  <a:lnTo>
                    <a:pt x="346062" y="61341"/>
                  </a:lnTo>
                  <a:lnTo>
                    <a:pt x="338061" y="42926"/>
                  </a:lnTo>
                  <a:lnTo>
                    <a:pt x="329171" y="30734"/>
                  </a:lnTo>
                  <a:lnTo>
                    <a:pt x="326885" y="27559"/>
                  </a:lnTo>
                  <a:lnTo>
                    <a:pt x="312788" y="15494"/>
                  </a:lnTo>
                  <a:lnTo>
                    <a:pt x="312407" y="15240"/>
                  </a:lnTo>
                  <a:lnTo>
                    <a:pt x="312407" y="105791"/>
                  </a:lnTo>
                  <a:lnTo>
                    <a:pt x="307962" y="139573"/>
                  </a:lnTo>
                  <a:lnTo>
                    <a:pt x="294500" y="163703"/>
                  </a:lnTo>
                  <a:lnTo>
                    <a:pt x="272148" y="178181"/>
                  </a:lnTo>
                  <a:lnTo>
                    <a:pt x="241033" y="183007"/>
                  </a:lnTo>
                  <a:lnTo>
                    <a:pt x="233807" y="183007"/>
                  </a:lnTo>
                  <a:lnTo>
                    <a:pt x="226441" y="181483"/>
                  </a:lnTo>
                  <a:lnTo>
                    <a:pt x="218821" y="178435"/>
                  </a:lnTo>
                  <a:lnTo>
                    <a:pt x="211328" y="175514"/>
                  </a:lnTo>
                  <a:lnTo>
                    <a:pt x="206121" y="172085"/>
                  </a:lnTo>
                  <a:lnTo>
                    <a:pt x="203073" y="168402"/>
                  </a:lnTo>
                  <a:lnTo>
                    <a:pt x="203073" y="48387"/>
                  </a:lnTo>
                  <a:lnTo>
                    <a:pt x="207010" y="44323"/>
                  </a:lnTo>
                  <a:lnTo>
                    <a:pt x="212775" y="40513"/>
                  </a:lnTo>
                  <a:lnTo>
                    <a:pt x="229108" y="32639"/>
                  </a:lnTo>
                  <a:lnTo>
                    <a:pt x="235839" y="30734"/>
                  </a:lnTo>
                  <a:lnTo>
                    <a:pt x="241033" y="30734"/>
                  </a:lnTo>
                  <a:lnTo>
                    <a:pt x="285102" y="40513"/>
                  </a:lnTo>
                  <a:lnTo>
                    <a:pt x="307962" y="71501"/>
                  </a:lnTo>
                  <a:lnTo>
                    <a:pt x="312407" y="105791"/>
                  </a:lnTo>
                  <a:lnTo>
                    <a:pt x="312407" y="15240"/>
                  </a:lnTo>
                  <a:lnTo>
                    <a:pt x="296278" y="6858"/>
                  </a:lnTo>
                  <a:lnTo>
                    <a:pt x="277101" y="1778"/>
                  </a:lnTo>
                  <a:lnTo>
                    <a:pt x="255511" y="0"/>
                  </a:lnTo>
                  <a:lnTo>
                    <a:pt x="240779" y="1270"/>
                  </a:lnTo>
                  <a:lnTo>
                    <a:pt x="227076" y="5207"/>
                  </a:lnTo>
                  <a:lnTo>
                    <a:pt x="214503" y="11811"/>
                  </a:lnTo>
                  <a:lnTo>
                    <a:pt x="203073" y="20955"/>
                  </a:lnTo>
                  <a:lnTo>
                    <a:pt x="203073" y="4064"/>
                  </a:lnTo>
                  <a:lnTo>
                    <a:pt x="164592" y="4064"/>
                  </a:lnTo>
                  <a:lnTo>
                    <a:pt x="164592" y="290309"/>
                  </a:lnTo>
                  <a:lnTo>
                    <a:pt x="203073" y="290309"/>
                  </a:lnTo>
                  <a:lnTo>
                    <a:pt x="203073" y="198374"/>
                  </a:lnTo>
                  <a:lnTo>
                    <a:pt x="206121" y="202311"/>
                  </a:lnTo>
                  <a:lnTo>
                    <a:pt x="245224" y="213233"/>
                  </a:lnTo>
                  <a:lnTo>
                    <a:pt x="252082" y="213487"/>
                  </a:lnTo>
                  <a:lnTo>
                    <a:pt x="274942" y="211582"/>
                  </a:lnTo>
                  <a:lnTo>
                    <a:pt x="312280" y="196977"/>
                  </a:lnTo>
                  <a:lnTo>
                    <a:pt x="337934" y="168402"/>
                  </a:lnTo>
                  <a:lnTo>
                    <a:pt x="350888" y="130048"/>
                  </a:lnTo>
                  <a:lnTo>
                    <a:pt x="352539" y="107569"/>
                  </a:lnTo>
                  <a:close/>
                </a:path>
                <a:path w="405130" h="1077595">
                  <a:moveTo>
                    <a:pt x="404990" y="427850"/>
                  </a:moveTo>
                  <a:lnTo>
                    <a:pt x="366509" y="427850"/>
                  </a:lnTo>
                  <a:lnTo>
                    <a:pt x="366509" y="510400"/>
                  </a:lnTo>
                  <a:lnTo>
                    <a:pt x="267068" y="510400"/>
                  </a:lnTo>
                  <a:lnTo>
                    <a:pt x="267068" y="427850"/>
                  </a:lnTo>
                  <a:lnTo>
                    <a:pt x="228600" y="427850"/>
                  </a:lnTo>
                  <a:lnTo>
                    <a:pt x="228600" y="510400"/>
                  </a:lnTo>
                  <a:lnTo>
                    <a:pt x="228600" y="540880"/>
                  </a:lnTo>
                  <a:lnTo>
                    <a:pt x="228600" y="633590"/>
                  </a:lnTo>
                  <a:lnTo>
                    <a:pt x="267068" y="633590"/>
                  </a:lnTo>
                  <a:lnTo>
                    <a:pt x="267068" y="540880"/>
                  </a:lnTo>
                  <a:lnTo>
                    <a:pt x="366509" y="540880"/>
                  </a:lnTo>
                  <a:lnTo>
                    <a:pt x="366509" y="633590"/>
                  </a:lnTo>
                  <a:lnTo>
                    <a:pt x="404990" y="633590"/>
                  </a:lnTo>
                  <a:lnTo>
                    <a:pt x="404990" y="540880"/>
                  </a:lnTo>
                  <a:lnTo>
                    <a:pt x="404990" y="510400"/>
                  </a:lnTo>
                  <a:lnTo>
                    <a:pt x="404990" y="427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49956" y="6922230"/>
              <a:ext cx="184403" cy="21348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716631" y="6056979"/>
              <a:ext cx="260985" cy="212725"/>
            </a:xfrm>
            <a:custGeom>
              <a:avLst/>
              <a:gdLst/>
              <a:ahLst/>
              <a:cxnLst/>
              <a:rect l="l" t="t" r="r" b="b"/>
              <a:pathLst>
                <a:path w="260984" h="212725">
                  <a:moveTo>
                    <a:pt x="219688" y="132"/>
                  </a:moveTo>
                  <a:lnTo>
                    <a:pt x="209909" y="132"/>
                  </a:lnTo>
                  <a:lnTo>
                    <a:pt x="131044" y="153544"/>
                  </a:lnTo>
                  <a:lnTo>
                    <a:pt x="51163" y="132"/>
                  </a:lnTo>
                  <a:lnTo>
                    <a:pt x="41003" y="132"/>
                  </a:lnTo>
                  <a:lnTo>
                    <a:pt x="-397" y="209423"/>
                  </a:lnTo>
                  <a:lnTo>
                    <a:pt x="36558" y="209423"/>
                  </a:lnTo>
                  <a:lnTo>
                    <a:pt x="58656" y="87506"/>
                  </a:lnTo>
                  <a:lnTo>
                    <a:pt x="123551" y="212852"/>
                  </a:lnTo>
                  <a:lnTo>
                    <a:pt x="133838" y="212852"/>
                  </a:lnTo>
                  <a:lnTo>
                    <a:pt x="198987" y="85601"/>
                  </a:lnTo>
                  <a:lnTo>
                    <a:pt x="221720" y="209423"/>
                  </a:lnTo>
                  <a:lnTo>
                    <a:pt x="260200" y="209423"/>
                  </a:lnTo>
                  <a:lnTo>
                    <a:pt x="219688" y="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83306" y="6480270"/>
              <a:ext cx="195072" cy="2134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859886" y="6922230"/>
              <a:ext cx="177800" cy="2134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013557" y="6055074"/>
              <a:ext cx="181609" cy="2167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002761" y="6480270"/>
              <a:ext cx="198882" cy="2134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077564" y="6920706"/>
              <a:ext cx="181609" cy="21678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6251301" y="6056598"/>
              <a:ext cx="187960" cy="290830"/>
            </a:xfrm>
            <a:custGeom>
              <a:avLst/>
              <a:gdLst/>
              <a:ahLst/>
              <a:cxnLst/>
              <a:rect l="l" t="t" r="r" b="b"/>
              <a:pathLst>
                <a:path w="187959" h="290829">
                  <a:moveTo>
                    <a:pt x="38069" y="4196"/>
                  </a:moveTo>
                  <a:lnTo>
                    <a:pt x="-410" y="4196"/>
                  </a:lnTo>
                  <a:lnTo>
                    <a:pt x="-410" y="290447"/>
                  </a:lnTo>
                  <a:lnTo>
                    <a:pt x="38069" y="290447"/>
                  </a:lnTo>
                  <a:lnTo>
                    <a:pt x="38069" y="198501"/>
                  </a:lnTo>
                  <a:lnTo>
                    <a:pt x="143600" y="198501"/>
                  </a:lnTo>
                  <a:lnTo>
                    <a:pt x="147159" y="197104"/>
                  </a:lnTo>
                  <a:lnTo>
                    <a:pt x="162399" y="183135"/>
                  </a:lnTo>
                  <a:lnTo>
                    <a:pt x="68802" y="183135"/>
                  </a:lnTo>
                  <a:lnTo>
                    <a:pt x="61436" y="181611"/>
                  </a:lnTo>
                  <a:lnTo>
                    <a:pt x="53816" y="178563"/>
                  </a:lnTo>
                  <a:lnTo>
                    <a:pt x="46324" y="175642"/>
                  </a:lnTo>
                  <a:lnTo>
                    <a:pt x="41117" y="172213"/>
                  </a:lnTo>
                  <a:lnTo>
                    <a:pt x="38069" y="168530"/>
                  </a:lnTo>
                  <a:lnTo>
                    <a:pt x="38069" y="48518"/>
                  </a:lnTo>
                  <a:lnTo>
                    <a:pt x="42006" y="44454"/>
                  </a:lnTo>
                  <a:lnTo>
                    <a:pt x="47782" y="40644"/>
                  </a:lnTo>
                  <a:lnTo>
                    <a:pt x="64103" y="32770"/>
                  </a:lnTo>
                  <a:lnTo>
                    <a:pt x="70834" y="30865"/>
                  </a:lnTo>
                  <a:lnTo>
                    <a:pt x="147413" y="30865"/>
                  </a:lnTo>
                  <a:lnTo>
                    <a:pt x="147413" y="21087"/>
                  </a:lnTo>
                  <a:lnTo>
                    <a:pt x="38069" y="21087"/>
                  </a:lnTo>
                  <a:lnTo>
                    <a:pt x="38069" y="4196"/>
                  </a:lnTo>
                  <a:close/>
                </a:path>
                <a:path w="187959" h="290829">
                  <a:moveTo>
                    <a:pt x="143600" y="198501"/>
                  </a:moveTo>
                  <a:lnTo>
                    <a:pt x="38069" y="198501"/>
                  </a:lnTo>
                  <a:lnTo>
                    <a:pt x="41117" y="202438"/>
                  </a:lnTo>
                  <a:lnTo>
                    <a:pt x="80232" y="213360"/>
                  </a:lnTo>
                  <a:lnTo>
                    <a:pt x="87090" y="213614"/>
                  </a:lnTo>
                  <a:lnTo>
                    <a:pt x="109949" y="211709"/>
                  </a:lnTo>
                  <a:lnTo>
                    <a:pt x="143600" y="198501"/>
                  </a:lnTo>
                  <a:close/>
                </a:path>
                <a:path w="187959" h="290829">
                  <a:moveTo>
                    <a:pt x="147413" y="15372"/>
                  </a:moveTo>
                  <a:lnTo>
                    <a:pt x="147413" y="105921"/>
                  </a:lnTo>
                  <a:lnTo>
                    <a:pt x="142841" y="139702"/>
                  </a:lnTo>
                  <a:lnTo>
                    <a:pt x="129507" y="163831"/>
                  </a:lnTo>
                  <a:lnTo>
                    <a:pt x="107155" y="178309"/>
                  </a:lnTo>
                  <a:lnTo>
                    <a:pt x="76041" y="183135"/>
                  </a:lnTo>
                  <a:lnTo>
                    <a:pt x="162399" y="183135"/>
                  </a:lnTo>
                  <a:lnTo>
                    <a:pt x="172939" y="168530"/>
                  </a:lnTo>
                  <a:lnTo>
                    <a:pt x="181067" y="150496"/>
                  </a:lnTo>
                  <a:lnTo>
                    <a:pt x="185893" y="130177"/>
                  </a:lnTo>
                  <a:lnTo>
                    <a:pt x="187544" y="107699"/>
                  </a:lnTo>
                  <a:lnTo>
                    <a:pt x="185893" y="83061"/>
                  </a:lnTo>
                  <a:lnTo>
                    <a:pt x="181067" y="61472"/>
                  </a:lnTo>
                  <a:lnTo>
                    <a:pt x="173066" y="43057"/>
                  </a:lnTo>
                  <a:lnTo>
                    <a:pt x="164177" y="30865"/>
                  </a:lnTo>
                  <a:lnTo>
                    <a:pt x="161891" y="27691"/>
                  </a:lnTo>
                  <a:lnTo>
                    <a:pt x="147794" y="15626"/>
                  </a:lnTo>
                  <a:lnTo>
                    <a:pt x="147413" y="15372"/>
                  </a:lnTo>
                  <a:close/>
                </a:path>
                <a:path w="187959" h="290829">
                  <a:moveTo>
                    <a:pt x="147413" y="30865"/>
                  </a:moveTo>
                  <a:lnTo>
                    <a:pt x="76041" y="30865"/>
                  </a:lnTo>
                  <a:lnTo>
                    <a:pt x="120109" y="40644"/>
                  </a:lnTo>
                  <a:lnTo>
                    <a:pt x="142968" y="71631"/>
                  </a:lnTo>
                  <a:lnTo>
                    <a:pt x="147413" y="105921"/>
                  </a:lnTo>
                  <a:lnTo>
                    <a:pt x="147413" y="30865"/>
                  </a:lnTo>
                  <a:close/>
                </a:path>
                <a:path w="187959" h="290829">
                  <a:moveTo>
                    <a:pt x="90518" y="132"/>
                  </a:moveTo>
                  <a:lnTo>
                    <a:pt x="75660" y="1402"/>
                  </a:lnTo>
                  <a:lnTo>
                    <a:pt x="62071" y="5339"/>
                  </a:lnTo>
                  <a:lnTo>
                    <a:pt x="49499" y="11943"/>
                  </a:lnTo>
                  <a:lnTo>
                    <a:pt x="38069" y="21087"/>
                  </a:lnTo>
                  <a:lnTo>
                    <a:pt x="147413" y="21087"/>
                  </a:lnTo>
                  <a:lnTo>
                    <a:pt x="147413" y="15372"/>
                  </a:lnTo>
                  <a:lnTo>
                    <a:pt x="131157" y="6990"/>
                  </a:lnTo>
                  <a:lnTo>
                    <a:pt x="112108" y="1910"/>
                  </a:lnTo>
                  <a:lnTo>
                    <a:pt x="90518" y="1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298417" y="6922230"/>
              <a:ext cx="198882" cy="21348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466058" y="6056598"/>
              <a:ext cx="195072" cy="2134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699357" y="6058884"/>
              <a:ext cx="170179" cy="20739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157600" y="5897632"/>
              <a:ext cx="2647950" cy="1263015"/>
            </a:xfrm>
            <a:custGeom>
              <a:avLst/>
              <a:gdLst/>
              <a:ahLst/>
              <a:cxnLst/>
              <a:rect l="l" t="t" r="r" b="b"/>
              <a:pathLst>
                <a:path w="2647950" h="1263015">
                  <a:moveTo>
                    <a:pt x="2647676" y="136"/>
                  </a:moveTo>
                  <a:lnTo>
                    <a:pt x="-79" y="136"/>
                  </a:lnTo>
                  <a:lnTo>
                    <a:pt x="-79" y="1263081"/>
                  </a:lnTo>
                  <a:lnTo>
                    <a:pt x="2647676" y="1263081"/>
                  </a:lnTo>
                  <a:lnTo>
                    <a:pt x="2647676" y="136"/>
                  </a:lnTo>
                  <a:close/>
                </a:path>
              </a:pathLst>
            </a:custGeom>
            <a:solidFill>
              <a:srgbClr val="B3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157601" y="5897632"/>
            <a:ext cx="2647950" cy="1263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ts val="3225"/>
              </a:lnSpc>
            </a:pPr>
            <a:r>
              <a:rPr sz="2950" spc="-10" dirty="0">
                <a:latin typeface="Trebuchet MS"/>
                <a:cs typeface="Trebuchet MS"/>
              </a:rPr>
              <a:t>Конфиденциа</a:t>
            </a:r>
            <a:endParaRPr sz="295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781171" y="5830792"/>
            <a:ext cx="9474835" cy="1397635"/>
            <a:chOff x="3781171" y="5830792"/>
            <a:chExt cx="9474835" cy="1397635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81171" y="6448139"/>
              <a:ext cx="188975" cy="19824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823843" y="6871811"/>
              <a:ext cx="210820" cy="260350"/>
            </a:xfrm>
            <a:custGeom>
              <a:avLst/>
              <a:gdLst/>
              <a:ahLst/>
              <a:cxnLst/>
              <a:rect l="l" t="t" r="r" b="b"/>
              <a:pathLst>
                <a:path w="210820" h="260350">
                  <a:moveTo>
                    <a:pt x="210210" y="168382"/>
                  </a:moveTo>
                  <a:lnTo>
                    <a:pt x="-96" y="168382"/>
                  </a:lnTo>
                  <a:lnTo>
                    <a:pt x="-96" y="260201"/>
                  </a:lnTo>
                  <a:lnTo>
                    <a:pt x="32160" y="260201"/>
                  </a:lnTo>
                  <a:lnTo>
                    <a:pt x="32160" y="196195"/>
                  </a:lnTo>
                  <a:lnTo>
                    <a:pt x="210210" y="196195"/>
                  </a:lnTo>
                  <a:lnTo>
                    <a:pt x="210210" y="168382"/>
                  </a:lnTo>
                  <a:close/>
                </a:path>
                <a:path w="210820" h="260350">
                  <a:moveTo>
                    <a:pt x="210210" y="196195"/>
                  </a:moveTo>
                  <a:lnTo>
                    <a:pt x="177952" y="196195"/>
                  </a:lnTo>
                  <a:lnTo>
                    <a:pt x="177952" y="260201"/>
                  </a:lnTo>
                  <a:lnTo>
                    <a:pt x="210210" y="260201"/>
                  </a:lnTo>
                  <a:lnTo>
                    <a:pt x="210210" y="196195"/>
                  </a:lnTo>
                  <a:close/>
                </a:path>
                <a:path w="210820" h="260350">
                  <a:moveTo>
                    <a:pt x="151791" y="112"/>
                  </a:moveTo>
                  <a:lnTo>
                    <a:pt x="65306" y="112"/>
                  </a:lnTo>
                  <a:lnTo>
                    <a:pt x="65179" y="27797"/>
                  </a:lnTo>
                  <a:lnTo>
                    <a:pt x="64544" y="45323"/>
                  </a:lnTo>
                  <a:lnTo>
                    <a:pt x="58067" y="84184"/>
                  </a:lnTo>
                  <a:lnTo>
                    <a:pt x="45241" y="121902"/>
                  </a:lnTo>
                  <a:lnTo>
                    <a:pt x="15650" y="168382"/>
                  </a:lnTo>
                  <a:lnTo>
                    <a:pt x="51083" y="168382"/>
                  </a:lnTo>
                  <a:lnTo>
                    <a:pt x="89055" y="85326"/>
                  </a:lnTo>
                  <a:lnTo>
                    <a:pt x="94896" y="47100"/>
                  </a:lnTo>
                  <a:lnTo>
                    <a:pt x="95658" y="27797"/>
                  </a:lnTo>
                  <a:lnTo>
                    <a:pt x="151791" y="27797"/>
                  </a:lnTo>
                  <a:lnTo>
                    <a:pt x="151791" y="112"/>
                  </a:lnTo>
                  <a:close/>
                </a:path>
                <a:path w="210820" h="260350">
                  <a:moveTo>
                    <a:pt x="186969" y="112"/>
                  </a:moveTo>
                  <a:lnTo>
                    <a:pt x="151791" y="112"/>
                  </a:lnTo>
                  <a:lnTo>
                    <a:pt x="151791" y="168382"/>
                  </a:lnTo>
                  <a:lnTo>
                    <a:pt x="186969" y="168382"/>
                  </a:lnTo>
                  <a:lnTo>
                    <a:pt x="186969" y="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18661" y="6448139"/>
              <a:ext cx="160019" cy="1960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54983" y="6868001"/>
              <a:ext cx="175894" cy="20358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216667" y="6447757"/>
              <a:ext cx="220345" cy="619760"/>
            </a:xfrm>
            <a:custGeom>
              <a:avLst/>
              <a:gdLst/>
              <a:ahLst/>
              <a:cxnLst/>
              <a:rect l="l" t="t" r="r" b="b"/>
              <a:pathLst>
                <a:path w="220345" h="619759">
                  <a:moveTo>
                    <a:pt x="168275" y="0"/>
                  </a:moveTo>
                  <a:lnTo>
                    <a:pt x="131572" y="0"/>
                  </a:lnTo>
                  <a:lnTo>
                    <a:pt x="131572" y="78740"/>
                  </a:lnTo>
                  <a:lnTo>
                    <a:pt x="36703" y="78740"/>
                  </a:lnTo>
                  <a:lnTo>
                    <a:pt x="36703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107950"/>
                  </a:lnTo>
                  <a:lnTo>
                    <a:pt x="0" y="196850"/>
                  </a:lnTo>
                  <a:lnTo>
                    <a:pt x="36703" y="196850"/>
                  </a:lnTo>
                  <a:lnTo>
                    <a:pt x="36703" y="107950"/>
                  </a:lnTo>
                  <a:lnTo>
                    <a:pt x="131572" y="107950"/>
                  </a:lnTo>
                  <a:lnTo>
                    <a:pt x="131572" y="196850"/>
                  </a:lnTo>
                  <a:lnTo>
                    <a:pt x="168275" y="196850"/>
                  </a:lnTo>
                  <a:lnTo>
                    <a:pt x="168275" y="107950"/>
                  </a:lnTo>
                  <a:lnTo>
                    <a:pt x="168275" y="78740"/>
                  </a:lnTo>
                  <a:lnTo>
                    <a:pt x="168275" y="0"/>
                  </a:lnTo>
                  <a:close/>
                </a:path>
                <a:path w="220345" h="619759">
                  <a:moveTo>
                    <a:pt x="220091" y="424180"/>
                  </a:moveTo>
                  <a:lnTo>
                    <a:pt x="183388" y="424180"/>
                  </a:lnTo>
                  <a:lnTo>
                    <a:pt x="183388" y="502920"/>
                  </a:lnTo>
                  <a:lnTo>
                    <a:pt x="88519" y="502920"/>
                  </a:lnTo>
                  <a:lnTo>
                    <a:pt x="88519" y="424180"/>
                  </a:lnTo>
                  <a:lnTo>
                    <a:pt x="51816" y="424180"/>
                  </a:lnTo>
                  <a:lnTo>
                    <a:pt x="51816" y="502920"/>
                  </a:lnTo>
                  <a:lnTo>
                    <a:pt x="51816" y="532130"/>
                  </a:lnTo>
                  <a:lnTo>
                    <a:pt x="51816" y="619760"/>
                  </a:lnTo>
                  <a:lnTo>
                    <a:pt x="88519" y="619760"/>
                  </a:lnTo>
                  <a:lnTo>
                    <a:pt x="88519" y="532130"/>
                  </a:lnTo>
                  <a:lnTo>
                    <a:pt x="183388" y="532130"/>
                  </a:lnTo>
                  <a:lnTo>
                    <a:pt x="183388" y="619760"/>
                  </a:lnTo>
                  <a:lnTo>
                    <a:pt x="220091" y="619760"/>
                  </a:lnTo>
                  <a:lnTo>
                    <a:pt x="220091" y="532130"/>
                  </a:lnTo>
                  <a:lnTo>
                    <a:pt x="220091" y="502920"/>
                  </a:lnTo>
                  <a:lnTo>
                    <a:pt x="220091" y="4241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19981" y="6444329"/>
              <a:ext cx="186055" cy="2035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484891" y="6871937"/>
              <a:ext cx="168275" cy="195580"/>
            </a:xfrm>
            <a:custGeom>
              <a:avLst/>
              <a:gdLst/>
              <a:ahLst/>
              <a:cxnLst/>
              <a:rect l="l" t="t" r="r" b="b"/>
              <a:pathLst>
                <a:path w="168275" h="195579">
                  <a:moveTo>
                    <a:pt x="168262" y="0"/>
                  </a:moveTo>
                  <a:lnTo>
                    <a:pt x="131559" y="0"/>
                  </a:lnTo>
                  <a:lnTo>
                    <a:pt x="131559" y="78740"/>
                  </a:lnTo>
                  <a:lnTo>
                    <a:pt x="36703" y="78740"/>
                  </a:lnTo>
                  <a:lnTo>
                    <a:pt x="36703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107950"/>
                  </a:lnTo>
                  <a:lnTo>
                    <a:pt x="0" y="195580"/>
                  </a:lnTo>
                  <a:lnTo>
                    <a:pt x="36703" y="195580"/>
                  </a:lnTo>
                  <a:lnTo>
                    <a:pt x="36703" y="107950"/>
                  </a:lnTo>
                  <a:lnTo>
                    <a:pt x="131559" y="107950"/>
                  </a:lnTo>
                  <a:lnTo>
                    <a:pt x="131559" y="195580"/>
                  </a:lnTo>
                  <a:lnTo>
                    <a:pt x="168262" y="195580"/>
                  </a:lnTo>
                  <a:lnTo>
                    <a:pt x="168262" y="107950"/>
                  </a:lnTo>
                  <a:lnTo>
                    <a:pt x="168262" y="78740"/>
                  </a:lnTo>
                  <a:lnTo>
                    <a:pt x="16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30674" y="6444329"/>
              <a:ext cx="169545" cy="2035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01413" y="6871811"/>
              <a:ext cx="152019" cy="19608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824222" y="6447757"/>
              <a:ext cx="154940" cy="620395"/>
            </a:xfrm>
            <a:custGeom>
              <a:avLst/>
              <a:gdLst/>
              <a:ahLst/>
              <a:cxnLst/>
              <a:rect l="l" t="t" r="r" b="b"/>
              <a:pathLst>
                <a:path w="154939" h="620395">
                  <a:moveTo>
                    <a:pt x="94869" y="424167"/>
                  </a:moveTo>
                  <a:lnTo>
                    <a:pt x="58928" y="424167"/>
                  </a:lnTo>
                  <a:lnTo>
                    <a:pt x="58928" y="620255"/>
                  </a:lnTo>
                  <a:lnTo>
                    <a:pt x="94869" y="620255"/>
                  </a:lnTo>
                  <a:lnTo>
                    <a:pt x="94869" y="424167"/>
                  </a:lnTo>
                  <a:close/>
                </a:path>
                <a:path w="154939" h="620395">
                  <a:moveTo>
                    <a:pt x="154813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59182" y="29210"/>
                  </a:lnTo>
                  <a:lnTo>
                    <a:pt x="59182" y="196850"/>
                  </a:lnTo>
                  <a:lnTo>
                    <a:pt x="95758" y="196850"/>
                  </a:lnTo>
                  <a:lnTo>
                    <a:pt x="95758" y="29210"/>
                  </a:lnTo>
                  <a:lnTo>
                    <a:pt x="154813" y="29210"/>
                  </a:lnTo>
                  <a:lnTo>
                    <a:pt x="1548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15357" y="6448139"/>
              <a:ext cx="160019" cy="19608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50587" y="6871811"/>
              <a:ext cx="192659" cy="19608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0607675" y="5830792"/>
              <a:ext cx="2647950" cy="1397635"/>
            </a:xfrm>
            <a:custGeom>
              <a:avLst/>
              <a:gdLst/>
              <a:ahLst/>
              <a:cxnLst/>
              <a:rect l="l" t="t" r="r" b="b"/>
              <a:pathLst>
                <a:path w="2647950" h="1397634">
                  <a:moveTo>
                    <a:pt x="2647488" y="138"/>
                  </a:moveTo>
                  <a:lnTo>
                    <a:pt x="-268" y="138"/>
                  </a:lnTo>
                  <a:lnTo>
                    <a:pt x="-268" y="1397738"/>
                  </a:lnTo>
                  <a:lnTo>
                    <a:pt x="2647488" y="1397738"/>
                  </a:lnTo>
                  <a:lnTo>
                    <a:pt x="2647488" y="138"/>
                  </a:lnTo>
                  <a:close/>
                </a:path>
              </a:pathLst>
            </a:custGeom>
            <a:solidFill>
              <a:srgbClr val="B3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607675" y="5830792"/>
            <a:ext cx="2647950" cy="139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3710"/>
              </a:lnSpc>
            </a:pPr>
            <a:r>
              <a:rPr sz="3350" spc="-10" dirty="0">
                <a:latin typeface="Trebuchet MS"/>
                <a:cs typeface="Trebuchet MS"/>
              </a:rPr>
              <a:t>Академичес</a:t>
            </a:r>
            <a:endParaRPr sz="335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1012805" y="6453219"/>
            <a:ext cx="1843405" cy="679450"/>
            <a:chOff x="11012805" y="6453219"/>
            <a:chExt cx="1843405" cy="679450"/>
          </a:xfrm>
        </p:grpSpPr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012805" y="6923246"/>
              <a:ext cx="169925" cy="20561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220577" y="6919182"/>
              <a:ext cx="198881" cy="21348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446510" y="6919182"/>
              <a:ext cx="177800" cy="21348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614785" y="6455505"/>
              <a:ext cx="184531" cy="22732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649025" y="6922738"/>
              <a:ext cx="377190" cy="205740"/>
            </a:xfrm>
            <a:custGeom>
              <a:avLst/>
              <a:gdLst/>
              <a:ahLst/>
              <a:cxnLst/>
              <a:rect l="l" t="t" r="r" b="b"/>
              <a:pathLst>
                <a:path w="377190" h="205740">
                  <a:moveTo>
                    <a:pt x="162306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62103" y="31750"/>
                  </a:lnTo>
                  <a:lnTo>
                    <a:pt x="62103" y="205740"/>
                  </a:lnTo>
                  <a:lnTo>
                    <a:pt x="100330" y="205740"/>
                  </a:lnTo>
                  <a:lnTo>
                    <a:pt x="100330" y="31750"/>
                  </a:lnTo>
                  <a:lnTo>
                    <a:pt x="162306" y="31750"/>
                  </a:lnTo>
                  <a:lnTo>
                    <a:pt x="162306" y="0"/>
                  </a:lnTo>
                  <a:close/>
                </a:path>
                <a:path w="377190" h="205740">
                  <a:moveTo>
                    <a:pt x="377190" y="0"/>
                  </a:moveTo>
                  <a:lnTo>
                    <a:pt x="338709" y="0"/>
                  </a:lnTo>
                  <a:lnTo>
                    <a:pt x="338709" y="82550"/>
                  </a:lnTo>
                  <a:lnTo>
                    <a:pt x="239268" y="82550"/>
                  </a:lnTo>
                  <a:lnTo>
                    <a:pt x="239268" y="0"/>
                  </a:lnTo>
                  <a:lnTo>
                    <a:pt x="200787" y="0"/>
                  </a:lnTo>
                  <a:lnTo>
                    <a:pt x="200787" y="82550"/>
                  </a:lnTo>
                  <a:lnTo>
                    <a:pt x="200787" y="113030"/>
                  </a:lnTo>
                  <a:lnTo>
                    <a:pt x="200787" y="205740"/>
                  </a:lnTo>
                  <a:lnTo>
                    <a:pt x="239268" y="205740"/>
                  </a:lnTo>
                  <a:lnTo>
                    <a:pt x="239268" y="113030"/>
                  </a:lnTo>
                  <a:lnTo>
                    <a:pt x="338709" y="113030"/>
                  </a:lnTo>
                  <a:lnTo>
                    <a:pt x="338709" y="205740"/>
                  </a:lnTo>
                  <a:lnTo>
                    <a:pt x="377190" y="205740"/>
                  </a:lnTo>
                  <a:lnTo>
                    <a:pt x="377190" y="113030"/>
                  </a:lnTo>
                  <a:lnTo>
                    <a:pt x="377190" y="82550"/>
                  </a:lnTo>
                  <a:lnTo>
                    <a:pt x="3771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829161" y="6453219"/>
              <a:ext cx="200152" cy="23177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058142" y="6455124"/>
              <a:ext cx="191134" cy="22771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064746" y="6919182"/>
              <a:ext cx="195072" cy="21348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284583" y="6919182"/>
              <a:ext cx="177800" cy="21348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2487085" y="6922738"/>
              <a:ext cx="162560" cy="205740"/>
            </a:xfrm>
            <a:custGeom>
              <a:avLst/>
              <a:gdLst/>
              <a:ahLst/>
              <a:cxnLst/>
              <a:rect l="l" t="t" r="r" b="b"/>
              <a:pathLst>
                <a:path w="162559" h="205740">
                  <a:moveTo>
                    <a:pt x="162293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62103" y="31750"/>
                  </a:lnTo>
                  <a:lnTo>
                    <a:pt x="62103" y="205740"/>
                  </a:lnTo>
                  <a:lnTo>
                    <a:pt x="100317" y="205740"/>
                  </a:lnTo>
                  <a:lnTo>
                    <a:pt x="100317" y="31750"/>
                  </a:lnTo>
                  <a:lnTo>
                    <a:pt x="162293" y="31750"/>
                  </a:lnTo>
                  <a:lnTo>
                    <a:pt x="162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688189" y="6923246"/>
              <a:ext cx="167766" cy="2056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084" y="277777"/>
            <a:ext cx="15165705" cy="202555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395"/>
              </a:spcBef>
            </a:pPr>
            <a:r>
              <a:rPr lang="ru-RU" spc="-204" dirty="0" err="1"/>
              <a:t>Негізгі</a:t>
            </a:r>
            <a:r>
              <a:rPr lang="ru-RU" spc="-204" dirty="0"/>
              <a:t> </a:t>
            </a:r>
            <a:r>
              <a:rPr lang="ru-RU" spc="-204" dirty="0" err="1"/>
              <a:t>мәселелер</a:t>
            </a:r>
            <a:br>
              <a:rPr lang="ru-RU" spc="-204" dirty="0"/>
            </a:br>
            <a:r>
              <a:rPr lang="ru-RU" sz="5000" b="0" i="1" dirty="0" err="1">
                <a:latin typeface="Cambria"/>
                <a:cs typeface="Cambria"/>
              </a:rPr>
              <a:t>Білім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беруде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en-US" sz="5000" b="0" i="1" dirty="0">
                <a:latin typeface="Cambria"/>
                <a:cs typeface="Cambria"/>
              </a:rPr>
              <a:t>AI </a:t>
            </a:r>
            <a:r>
              <a:rPr lang="ru-RU" sz="5000" b="0" i="1" dirty="0" err="1">
                <a:latin typeface="Cambria"/>
                <a:cs typeface="Cambria"/>
              </a:rPr>
              <a:t>қолданудың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этикалық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аспектілері</a:t>
            </a:r>
            <a:endParaRPr sz="5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324" y="3062654"/>
            <a:ext cx="8895080" cy="800667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17804" marR="5080" indent="-206375">
              <a:lnSpc>
                <a:spcPts val="4200"/>
              </a:lnSpc>
              <a:spcBef>
                <a:spcPts val="434"/>
              </a:spcBef>
              <a:buSzPct val="97297"/>
              <a:buAutoNum type="arabicPeriod"/>
              <a:tabLst>
                <a:tab pos="217804" algn="l"/>
                <a:tab pos="431800" algn="l"/>
              </a:tabLst>
            </a:pPr>
            <a:r>
              <a:rPr sz="3700" dirty="0">
                <a:latin typeface="Trebuchet MS"/>
                <a:cs typeface="Trebuchet MS"/>
              </a:rPr>
              <a:t>	</a:t>
            </a:r>
            <a:r>
              <a:rPr lang="ru-RU" sz="3700" dirty="0" err="1">
                <a:latin typeface="Trebuchet MS"/>
                <a:cs typeface="Trebuchet MS"/>
              </a:rPr>
              <a:t>Құпиялылық</a:t>
            </a:r>
            <a:r>
              <a:rPr lang="ru-RU" sz="3700" dirty="0">
                <a:latin typeface="Trebuchet MS"/>
                <a:cs typeface="Trebuchet MS"/>
              </a:rPr>
              <a:t> </a:t>
            </a:r>
            <a:r>
              <a:rPr lang="ru-RU" sz="3700" dirty="0" err="1">
                <a:latin typeface="Trebuchet MS"/>
                <a:cs typeface="Trebuchet MS"/>
              </a:rPr>
              <a:t>және</a:t>
            </a:r>
            <a:r>
              <a:rPr lang="ru-RU" sz="3700" dirty="0">
                <a:latin typeface="Trebuchet MS"/>
                <a:cs typeface="Trebuchet MS"/>
              </a:rPr>
              <a:t> </a:t>
            </a:r>
            <a:r>
              <a:rPr lang="ru-RU" sz="3700" dirty="0" err="1">
                <a:latin typeface="Trebuchet MS"/>
                <a:cs typeface="Trebuchet MS"/>
              </a:rPr>
              <a:t>деректерді</a:t>
            </a:r>
            <a:r>
              <a:rPr lang="ru-RU" sz="3700" dirty="0">
                <a:latin typeface="Trebuchet MS"/>
                <a:cs typeface="Trebuchet MS"/>
              </a:rPr>
              <a:t> </a:t>
            </a:r>
            <a:r>
              <a:rPr lang="ru-RU" sz="3700" dirty="0" err="1">
                <a:latin typeface="Trebuchet MS"/>
                <a:cs typeface="Trebuchet MS"/>
              </a:rPr>
              <a:t>қорғау</a:t>
            </a:r>
            <a:r>
              <a:rPr lang="ru-RU" sz="3700" dirty="0">
                <a:latin typeface="Trebuchet MS"/>
                <a:cs typeface="Trebuchet MS"/>
              </a:rPr>
              <a:t> </a:t>
            </a:r>
            <a:r>
              <a:rPr lang="ru-RU" sz="3700" dirty="0" err="1">
                <a:latin typeface="Trebuchet MS"/>
                <a:cs typeface="Trebuchet MS"/>
              </a:rPr>
              <a:t>құқығы</a:t>
            </a:r>
            <a:r>
              <a:rPr lang="ru-RU" sz="3700" dirty="0">
                <a:latin typeface="Trebuchet MS"/>
                <a:cs typeface="Trebuchet MS"/>
              </a:rPr>
              <a:t> (</a:t>
            </a:r>
            <a:r>
              <a:rPr lang="ru-RU" sz="3700" dirty="0" err="1">
                <a:latin typeface="Trebuchet MS"/>
                <a:cs typeface="Trebuchet MS"/>
              </a:rPr>
              <a:t>деректер</a:t>
            </a:r>
            <a:r>
              <a:rPr lang="ru-RU" sz="3700" dirty="0">
                <a:latin typeface="Trebuchet MS"/>
                <a:cs typeface="Trebuchet MS"/>
              </a:rPr>
              <a:t> </a:t>
            </a:r>
            <a:r>
              <a:rPr lang="ru-RU" sz="3700" dirty="0" err="1">
                <a:latin typeface="Trebuchet MS"/>
                <a:cs typeface="Trebuchet MS"/>
              </a:rPr>
              <a:t>құпиялығы</a:t>
            </a:r>
            <a:r>
              <a:rPr lang="ru-RU" sz="3700" dirty="0">
                <a:latin typeface="Trebuchet MS"/>
                <a:cs typeface="Trebuchet MS"/>
              </a:rPr>
              <a:t>).</a:t>
            </a:r>
          </a:p>
          <a:p>
            <a:pPr marL="217804" marR="5080" indent="-206375">
              <a:lnSpc>
                <a:spcPts val="4200"/>
              </a:lnSpc>
              <a:spcBef>
                <a:spcPts val="434"/>
              </a:spcBef>
              <a:buSzPct val="97297"/>
              <a:buAutoNum type="arabicPeriod"/>
              <a:tabLst>
                <a:tab pos="217804" algn="l"/>
                <a:tab pos="431800" algn="l"/>
              </a:tabLst>
            </a:pPr>
            <a:endParaRPr lang="ru-RU" sz="3700" spc="-25" dirty="0">
              <a:latin typeface="Trebuchet MS"/>
              <a:cs typeface="Trebuchet MS"/>
            </a:endParaRPr>
          </a:p>
          <a:p>
            <a:pPr marL="217804" marR="5080" indent="-206375">
              <a:lnSpc>
                <a:spcPts val="4200"/>
              </a:lnSpc>
              <a:spcBef>
                <a:spcPts val="434"/>
              </a:spcBef>
              <a:buSzPct val="97297"/>
              <a:buAutoNum type="arabicPeriod"/>
              <a:tabLst>
                <a:tab pos="217804" algn="l"/>
                <a:tab pos="431800" algn="l"/>
              </a:tabLst>
            </a:pPr>
            <a:r>
              <a:rPr lang="ru-RU" sz="3700" spc="-25" dirty="0" err="1">
                <a:latin typeface="Trebuchet MS"/>
                <a:cs typeface="Trebuchet MS"/>
              </a:rPr>
              <a:t>Бағалар</a:t>
            </a:r>
            <a:r>
              <a:rPr lang="ru-RU" sz="3700" spc="-25" dirty="0">
                <a:latin typeface="Trebuchet MS"/>
                <a:cs typeface="Trebuchet MS"/>
              </a:rPr>
              <a:t> мен </a:t>
            </a:r>
            <a:r>
              <a:rPr lang="ru-RU" sz="3700" spc="-25" dirty="0" err="1">
                <a:latin typeface="Trebuchet MS"/>
                <a:cs typeface="Trebuchet MS"/>
              </a:rPr>
              <a:t>ұсыныстардағы</a:t>
            </a:r>
            <a:r>
              <a:rPr lang="ru-RU" sz="3700" spc="-25" dirty="0">
                <a:latin typeface="Trebuchet MS"/>
                <a:cs typeface="Trebuchet MS"/>
              </a:rPr>
              <a:t> </a:t>
            </a:r>
            <a:r>
              <a:rPr lang="ru-RU" sz="3700" spc="-25" dirty="0" err="1">
                <a:latin typeface="Trebuchet MS"/>
                <a:cs typeface="Trebuchet MS"/>
              </a:rPr>
              <a:t>бейтараптық</a:t>
            </a:r>
            <a:r>
              <a:rPr lang="ru-RU" sz="3700" spc="-25" dirty="0">
                <a:latin typeface="Trebuchet MS"/>
                <a:cs typeface="Trebuchet MS"/>
              </a:rPr>
              <a:t> пен </a:t>
            </a:r>
            <a:r>
              <a:rPr lang="ru-RU" sz="3700" spc="-25" dirty="0" err="1">
                <a:latin typeface="Trebuchet MS"/>
                <a:cs typeface="Trebuchet MS"/>
              </a:rPr>
              <a:t>әділдік</a:t>
            </a:r>
            <a:r>
              <a:rPr lang="ru-RU" sz="3700" spc="-25" dirty="0">
                <a:latin typeface="Trebuchet MS"/>
                <a:cs typeface="Trebuchet MS"/>
              </a:rPr>
              <a:t>.</a:t>
            </a:r>
          </a:p>
          <a:p>
            <a:pPr marL="217804" marR="5080" indent="-206375">
              <a:lnSpc>
                <a:spcPts val="4200"/>
              </a:lnSpc>
              <a:spcBef>
                <a:spcPts val="434"/>
              </a:spcBef>
              <a:buSzPct val="97297"/>
              <a:buAutoNum type="arabicPeriod"/>
              <a:tabLst>
                <a:tab pos="217804" algn="l"/>
                <a:tab pos="431800" algn="l"/>
              </a:tabLst>
            </a:pPr>
            <a:endParaRPr lang="ru-RU" sz="3700" spc="-25" dirty="0">
              <a:latin typeface="Trebuchet MS"/>
              <a:cs typeface="Trebuchet MS"/>
            </a:endParaRPr>
          </a:p>
          <a:p>
            <a:pPr marL="217804" marR="5080" indent="-206375">
              <a:lnSpc>
                <a:spcPts val="4200"/>
              </a:lnSpc>
              <a:spcBef>
                <a:spcPts val="434"/>
              </a:spcBef>
              <a:buSzPct val="97297"/>
              <a:buAutoNum type="arabicPeriod"/>
              <a:tabLst>
                <a:tab pos="217804" algn="l"/>
                <a:tab pos="431800" algn="l"/>
              </a:tabLst>
            </a:pPr>
            <a:r>
              <a:rPr lang="ru-RU" sz="3700" spc="50" dirty="0" err="1">
                <a:latin typeface="Trebuchet MS"/>
                <a:cs typeface="Trebuchet MS"/>
              </a:rPr>
              <a:t>Алгоритмдердің</a:t>
            </a:r>
            <a:r>
              <a:rPr lang="ru-RU" sz="3700" spc="50" dirty="0">
                <a:latin typeface="Trebuchet MS"/>
                <a:cs typeface="Trebuchet MS"/>
              </a:rPr>
              <a:t> </a:t>
            </a:r>
            <a:r>
              <a:rPr lang="ru-RU" sz="3700" spc="50" dirty="0" err="1">
                <a:latin typeface="Trebuchet MS"/>
                <a:cs typeface="Trebuchet MS"/>
              </a:rPr>
              <a:t>ашықтығы</a:t>
            </a:r>
            <a:r>
              <a:rPr lang="ru-RU" sz="3700" spc="50" dirty="0">
                <a:latin typeface="Trebuchet MS"/>
                <a:cs typeface="Trebuchet MS"/>
              </a:rPr>
              <a:t>.</a:t>
            </a:r>
          </a:p>
          <a:p>
            <a:pPr marL="217804" marR="5080" indent="-206375">
              <a:lnSpc>
                <a:spcPts val="4200"/>
              </a:lnSpc>
              <a:spcBef>
                <a:spcPts val="434"/>
              </a:spcBef>
              <a:buSzPct val="97297"/>
              <a:buAutoNum type="arabicPeriod"/>
              <a:tabLst>
                <a:tab pos="217804" algn="l"/>
                <a:tab pos="431800" algn="l"/>
              </a:tabLst>
            </a:pPr>
            <a:endParaRPr lang="ru-RU" sz="3700" spc="50" dirty="0">
              <a:latin typeface="Trebuchet MS"/>
              <a:cs typeface="Trebuchet MS"/>
            </a:endParaRPr>
          </a:p>
          <a:p>
            <a:pPr marL="217804" marR="5080" indent="-206375">
              <a:lnSpc>
                <a:spcPts val="4200"/>
              </a:lnSpc>
              <a:spcBef>
                <a:spcPts val="434"/>
              </a:spcBef>
              <a:buSzPct val="97297"/>
              <a:buAutoNum type="arabicPeriod"/>
              <a:tabLst>
                <a:tab pos="217804" algn="l"/>
                <a:tab pos="431800" algn="l"/>
              </a:tabLst>
            </a:pPr>
            <a:r>
              <a:rPr sz="3700" spc="-20" dirty="0">
                <a:latin typeface="Trebuchet MS"/>
                <a:cs typeface="Trebuchet MS"/>
              </a:rPr>
              <a:t>	</a:t>
            </a:r>
            <a:r>
              <a:rPr lang="ru-RU" sz="3700" spc="-20" dirty="0" err="1">
                <a:latin typeface="Trebuchet MS"/>
                <a:cs typeface="Trebuchet MS"/>
              </a:rPr>
              <a:t>Жасанды</a:t>
            </a:r>
            <a:r>
              <a:rPr lang="ru-RU" sz="3700" spc="-20" dirty="0">
                <a:latin typeface="Trebuchet MS"/>
                <a:cs typeface="Trebuchet MS"/>
              </a:rPr>
              <a:t> интеллект </a:t>
            </a:r>
            <a:r>
              <a:rPr lang="ru-RU" sz="3700" spc="-20" dirty="0" err="1">
                <a:latin typeface="Trebuchet MS"/>
                <a:cs typeface="Trebuchet MS"/>
              </a:rPr>
              <a:t>шешімдері</a:t>
            </a:r>
            <a:r>
              <a:rPr lang="ru-RU" sz="3700" spc="-20" dirty="0">
                <a:latin typeface="Trebuchet MS"/>
                <a:cs typeface="Trebuchet MS"/>
              </a:rPr>
              <a:t> </a:t>
            </a:r>
            <a:r>
              <a:rPr lang="ru-RU" sz="3700" spc="-20" dirty="0" err="1">
                <a:latin typeface="Trebuchet MS"/>
                <a:cs typeface="Trebuchet MS"/>
              </a:rPr>
              <a:t>үшін</a:t>
            </a:r>
            <a:r>
              <a:rPr lang="ru-RU" sz="3700" spc="-20" dirty="0">
                <a:latin typeface="Trebuchet MS"/>
                <a:cs typeface="Trebuchet MS"/>
              </a:rPr>
              <a:t> </a:t>
            </a:r>
            <a:r>
              <a:rPr lang="ru-RU" sz="3700" spc="-20" dirty="0" err="1">
                <a:latin typeface="Trebuchet MS"/>
                <a:cs typeface="Trebuchet MS"/>
              </a:rPr>
              <a:t>жауапкершілік</a:t>
            </a:r>
            <a:r>
              <a:rPr lang="ru-RU" sz="3700" spc="-20" dirty="0">
                <a:latin typeface="Trebuchet MS"/>
                <a:cs typeface="Trebuchet MS"/>
              </a:rPr>
              <a:t>.</a:t>
            </a:r>
          </a:p>
          <a:p>
            <a:pPr marL="217804" marR="5080" indent="-206375">
              <a:lnSpc>
                <a:spcPts val="4200"/>
              </a:lnSpc>
              <a:spcBef>
                <a:spcPts val="434"/>
              </a:spcBef>
              <a:buSzPct val="97297"/>
              <a:buAutoNum type="arabicPeriod"/>
              <a:tabLst>
                <a:tab pos="217804" algn="l"/>
                <a:tab pos="431800" algn="l"/>
              </a:tabLst>
            </a:pPr>
            <a:endParaRPr lang="ru-RU" sz="3700" spc="-20" dirty="0">
              <a:latin typeface="Trebuchet MS"/>
              <a:cs typeface="Trebuchet MS"/>
            </a:endParaRPr>
          </a:p>
          <a:p>
            <a:pPr marL="217804" marR="5080" indent="-206375">
              <a:lnSpc>
                <a:spcPts val="4200"/>
              </a:lnSpc>
              <a:spcBef>
                <a:spcPts val="434"/>
              </a:spcBef>
              <a:buSzPct val="97297"/>
              <a:buAutoNum type="arabicPeriod"/>
              <a:tabLst>
                <a:tab pos="217804" algn="l"/>
                <a:tab pos="431800" algn="l"/>
              </a:tabLst>
            </a:pPr>
            <a:r>
              <a:rPr lang="ru-RU" sz="3700" dirty="0" err="1">
                <a:latin typeface="Trebuchet MS"/>
                <a:cs typeface="Trebuchet MS"/>
              </a:rPr>
              <a:t>Мұғалімнің</a:t>
            </a:r>
            <a:r>
              <a:rPr lang="ru-RU" sz="3700" dirty="0">
                <a:latin typeface="Trebuchet MS"/>
                <a:cs typeface="Trebuchet MS"/>
              </a:rPr>
              <a:t> </a:t>
            </a:r>
            <a:r>
              <a:rPr lang="ru-RU" sz="3700" dirty="0" err="1">
                <a:latin typeface="Trebuchet MS"/>
                <a:cs typeface="Trebuchet MS"/>
              </a:rPr>
              <a:t>рөліне</a:t>
            </a:r>
            <a:r>
              <a:rPr lang="ru-RU" sz="3700" dirty="0">
                <a:latin typeface="Trebuchet MS"/>
                <a:cs typeface="Trebuchet MS"/>
              </a:rPr>
              <a:t> </a:t>
            </a:r>
            <a:r>
              <a:rPr lang="ru-RU" sz="3700" dirty="0" err="1">
                <a:latin typeface="Trebuchet MS"/>
                <a:cs typeface="Trebuchet MS"/>
              </a:rPr>
              <a:t>әсер</a:t>
            </a:r>
            <a:r>
              <a:rPr lang="ru-RU" sz="3700" dirty="0">
                <a:latin typeface="Trebuchet MS"/>
                <a:cs typeface="Trebuchet MS"/>
              </a:rPr>
              <a:t> </a:t>
            </a:r>
            <a:r>
              <a:rPr lang="ru-RU" sz="3700" dirty="0" err="1">
                <a:latin typeface="Trebuchet MS"/>
                <a:cs typeface="Trebuchet MS"/>
              </a:rPr>
              <a:t>ету</a:t>
            </a:r>
            <a:r>
              <a:rPr lang="ru-RU" sz="3700" dirty="0">
                <a:latin typeface="Trebuchet MS"/>
                <a:cs typeface="Trebuchet MS"/>
              </a:rPr>
              <a:t> </a:t>
            </a:r>
            <a:r>
              <a:rPr lang="ru-RU" sz="3700" dirty="0" err="1">
                <a:latin typeface="Trebuchet MS"/>
                <a:cs typeface="Trebuchet MS"/>
              </a:rPr>
              <a:t>жәнеоқушылардың</a:t>
            </a:r>
            <a:r>
              <a:rPr lang="ru-RU" sz="3700" dirty="0">
                <a:latin typeface="Trebuchet MS"/>
                <a:cs typeface="Trebuchet MS"/>
              </a:rPr>
              <a:t> </a:t>
            </a:r>
            <a:r>
              <a:rPr lang="ru-RU" sz="3700" dirty="0" err="1">
                <a:latin typeface="Trebuchet MS"/>
                <a:cs typeface="Trebuchet MS"/>
              </a:rPr>
              <a:t>әлеуметтік</a:t>
            </a:r>
            <a:r>
              <a:rPr lang="ru-RU" sz="3700" dirty="0">
                <a:latin typeface="Trebuchet MS"/>
                <a:cs typeface="Trebuchet MS"/>
              </a:rPr>
              <a:t> </a:t>
            </a:r>
            <a:r>
              <a:rPr lang="ru-RU" sz="3700" dirty="0" err="1">
                <a:latin typeface="Trebuchet MS"/>
                <a:cs typeface="Trebuchet MS"/>
              </a:rPr>
              <a:t>дағдылары</a:t>
            </a:r>
            <a:r>
              <a:rPr lang="ru-RU" sz="3700" dirty="0">
                <a:latin typeface="Trebuchet MS"/>
                <a:cs typeface="Trebuchet MS"/>
              </a:rPr>
              <a:t>.</a:t>
            </a:r>
            <a:endParaRPr sz="37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3027" y="3152314"/>
            <a:ext cx="8755539" cy="583702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672048"/>
            <a:ext cx="17999710" cy="1937069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lang="ru-RU" sz="5000" b="0" spc="-170" dirty="0" err="1">
                <a:latin typeface="Cambria"/>
                <a:cs typeface="Cambria"/>
              </a:rPr>
              <a:t>Деректер</a:t>
            </a:r>
            <a:r>
              <a:rPr lang="ru-RU" sz="5000" b="0" spc="-170" dirty="0">
                <a:latin typeface="Cambria"/>
                <a:cs typeface="Cambria"/>
              </a:rPr>
              <a:t> </a:t>
            </a:r>
            <a:r>
              <a:rPr lang="ru-RU" sz="5000" b="0" spc="-170" dirty="0" err="1">
                <a:latin typeface="Cambria"/>
                <a:cs typeface="Cambria"/>
              </a:rPr>
              <a:t>құпиялылығы</a:t>
            </a:r>
            <a:r>
              <a:rPr lang="ru-RU" sz="5000" b="0" spc="-170" dirty="0">
                <a:latin typeface="Cambria"/>
                <a:cs typeface="Cambria"/>
              </a:rPr>
              <a:t> </a:t>
            </a:r>
            <a:r>
              <a:rPr lang="ru-RU" sz="5000" b="0" spc="-170" dirty="0" err="1">
                <a:latin typeface="Cambria"/>
                <a:cs typeface="Cambria"/>
              </a:rPr>
              <a:t>және</a:t>
            </a:r>
            <a:r>
              <a:rPr lang="ru-RU" sz="5000" b="0" spc="-170" dirty="0">
                <a:latin typeface="Cambria"/>
                <a:cs typeface="Cambria"/>
              </a:rPr>
              <a:t> </a:t>
            </a:r>
            <a:r>
              <a:rPr lang="ru-RU" sz="5000" b="0" spc="-170" dirty="0" err="1">
                <a:latin typeface="Cambria"/>
                <a:cs typeface="Cambria"/>
              </a:rPr>
              <a:t>қауіпсіздігі</a:t>
            </a:r>
            <a:br>
              <a:rPr lang="ru-RU" sz="5000" b="0" spc="-170" dirty="0">
                <a:latin typeface="Cambria"/>
                <a:cs typeface="Cambria"/>
              </a:rPr>
            </a:br>
            <a:r>
              <a:rPr lang="ru-RU" sz="3200" dirty="0" err="1"/>
              <a:t>Оқушылардың</a:t>
            </a:r>
            <a:r>
              <a:rPr lang="ru-RU" sz="3200" dirty="0"/>
              <a:t>, </a:t>
            </a:r>
            <a:r>
              <a:rPr lang="ru-RU" sz="3200" dirty="0" err="1"/>
              <a:t>мұғалімдердің</a:t>
            </a:r>
            <a:r>
              <a:rPr lang="ru-RU" sz="3200" dirty="0"/>
              <a:t> </a:t>
            </a:r>
            <a:r>
              <a:rPr lang="ru-RU" sz="3200" dirty="0" err="1"/>
              <a:t>және</a:t>
            </a:r>
            <a:r>
              <a:rPr lang="ru-RU" sz="3200" dirty="0"/>
              <a:t> </a:t>
            </a:r>
            <a:r>
              <a:rPr lang="ru-RU" sz="3200" dirty="0" err="1"/>
              <a:t>басқа</a:t>
            </a:r>
            <a:r>
              <a:rPr lang="ru-RU" sz="3200" dirty="0"/>
              <a:t> </a:t>
            </a:r>
            <a:r>
              <a:rPr lang="ru-RU" sz="3200" dirty="0" err="1"/>
              <a:t>пайдаланушылардың</a:t>
            </a:r>
            <a:r>
              <a:rPr lang="ru-RU" sz="3200" dirty="0"/>
              <a:t> </a:t>
            </a:r>
            <a:r>
              <a:rPr lang="ru-RU" sz="3200" dirty="0" err="1"/>
              <a:t>жеке</a:t>
            </a:r>
            <a:r>
              <a:rPr lang="ru-RU" sz="3200" dirty="0"/>
              <a:t> </a:t>
            </a:r>
            <a:r>
              <a:rPr lang="ru-RU" sz="3200" dirty="0" err="1"/>
              <a:t>деректері</a:t>
            </a:r>
            <a:r>
              <a:rPr lang="ru-RU" sz="3200" dirty="0"/>
              <a:t> </a:t>
            </a:r>
            <a:r>
              <a:rPr lang="ru-RU" sz="3200" dirty="0" err="1"/>
              <a:t>қалай</a:t>
            </a:r>
            <a:r>
              <a:rPr lang="ru-RU" sz="3200" dirty="0"/>
              <a:t> </a:t>
            </a:r>
            <a:r>
              <a:rPr lang="ru-RU" sz="3200" dirty="0" err="1"/>
              <a:t>қорғалады</a:t>
            </a:r>
            <a:r>
              <a:rPr lang="ru-RU" sz="3200" dirty="0"/>
              <a:t>?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205601"/>
            <a:ext cx="10159365" cy="614988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14984" marR="5080" indent="-502920">
              <a:lnSpc>
                <a:spcPct val="87800"/>
              </a:lnSpc>
              <a:spcBef>
                <a:spcPts val="675"/>
              </a:spcBef>
              <a:buSzPct val="122784"/>
              <a:buFont typeface="Trebuchet MS"/>
              <a:buChar char="•"/>
              <a:tabLst>
                <a:tab pos="514984" algn="l"/>
                <a:tab pos="4998720" algn="l"/>
              </a:tabLst>
            </a:pPr>
            <a:r>
              <a:rPr lang="ru-RU" sz="3950" b="1" dirty="0" err="1">
                <a:latin typeface="Trebuchet MS" panose="020B0603020202020204" pitchFamily="34" charset="0"/>
                <a:cs typeface="Arial"/>
              </a:rPr>
              <a:t>Мәселе</a:t>
            </a:r>
            <a:r>
              <a:rPr lang="ru-RU" sz="3950" b="1" dirty="0">
                <a:latin typeface="Trebuchet MS" panose="020B0603020202020204" pitchFamily="34" charset="0"/>
                <a:cs typeface="Arial"/>
              </a:rPr>
              <a:t>: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Білім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беру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мекемелері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академиялық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нәтижелерден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жеке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оқу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қалауларына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дейін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үлкен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көлемдегі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деректерді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жинайтын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және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өңдейтін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950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жүйелерін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көбірек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пайдаланады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514984" marR="5080" indent="-502920">
              <a:lnSpc>
                <a:spcPct val="87800"/>
              </a:lnSpc>
              <a:spcBef>
                <a:spcPts val="675"/>
              </a:spcBef>
              <a:buSzPct val="122784"/>
              <a:buFont typeface="Trebuchet MS"/>
              <a:buChar char="•"/>
              <a:tabLst>
                <a:tab pos="514984" algn="l"/>
                <a:tab pos="4998720" algn="l"/>
              </a:tabLst>
            </a:pPr>
            <a:endParaRPr lang="ru-RU" sz="3950" b="1" dirty="0">
              <a:latin typeface="Trebuchet MS" panose="020B0603020202020204" pitchFamily="34" charset="0"/>
              <a:cs typeface="Arial"/>
            </a:endParaRPr>
          </a:p>
          <a:p>
            <a:pPr marL="514984" marR="5080" indent="-502920">
              <a:lnSpc>
                <a:spcPct val="87800"/>
              </a:lnSpc>
              <a:spcBef>
                <a:spcPts val="675"/>
              </a:spcBef>
              <a:buSzPct val="122784"/>
              <a:buFont typeface="Trebuchet MS"/>
              <a:buChar char="•"/>
              <a:tabLst>
                <a:tab pos="514984" algn="l"/>
                <a:tab pos="4998720" algn="l"/>
              </a:tabLst>
            </a:pPr>
            <a:r>
              <a:rPr lang="ru-RU" sz="3950" dirty="0" err="1">
                <a:latin typeface="Trebuchet MS" panose="020B0603020202020204" pitchFamily="34" charset="0"/>
                <a:cs typeface="Arial"/>
              </a:rPr>
              <a:t>Мысал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ретінде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интеллектуалды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білім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беру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платформаларын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пайдалану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болып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табыладыоқушылардың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іс-әрекетін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жауаптарын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және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мазмұнмен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өзара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әрекетін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талдау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567502" y="2406970"/>
            <a:ext cx="6906895" cy="4069715"/>
            <a:chOff x="11567502" y="2406970"/>
            <a:chExt cx="6906895" cy="40697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67502" y="2406970"/>
              <a:ext cx="6906339" cy="40692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6506" y="2501328"/>
              <a:ext cx="6508585" cy="367135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1571312" y="6797731"/>
            <a:ext cx="6982459" cy="3700779"/>
            <a:chOff x="11571312" y="6797731"/>
            <a:chExt cx="6982459" cy="3700779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71312" y="6797731"/>
              <a:ext cx="6982283" cy="37005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70316" y="6892052"/>
              <a:ext cx="6584402" cy="3292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3" y="866879"/>
            <a:ext cx="8214359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60" dirty="0"/>
              <a:t>AI-</a:t>
            </a:r>
            <a:r>
              <a:rPr lang="ru-RU" spc="-160" dirty="0" err="1"/>
              <a:t>дағы</a:t>
            </a:r>
            <a:r>
              <a:rPr lang="ru-RU" spc="-160" dirty="0"/>
              <a:t> </a:t>
            </a:r>
            <a:r>
              <a:rPr lang="ru-RU" spc="-160" dirty="0" err="1"/>
              <a:t>бейімділік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20545" y="1961719"/>
            <a:ext cx="10454005" cy="8399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500" b="1" spc="-10" dirty="0" err="1">
                <a:latin typeface="Arial"/>
                <a:cs typeface="Arial"/>
              </a:rPr>
              <a:t>Мысалдар</a:t>
            </a:r>
            <a:endParaRPr sz="4500" dirty="0">
              <a:latin typeface="Arial"/>
              <a:cs typeface="Arial"/>
            </a:endParaRPr>
          </a:p>
          <a:p>
            <a:pPr marL="455930" marR="1614805" indent="-440690">
              <a:lnSpc>
                <a:spcPts val="3600"/>
              </a:lnSpc>
              <a:spcBef>
                <a:spcPts val="4755"/>
              </a:spcBef>
              <a:buSzPct val="123188"/>
              <a:buChar char="•"/>
              <a:tabLst>
                <a:tab pos="457200" algn="l"/>
              </a:tabLst>
            </a:pPr>
            <a:r>
              <a:rPr lang="ru-RU" sz="3450" dirty="0" err="1">
                <a:latin typeface="Trebuchet MS"/>
                <a:cs typeface="Trebuchet MS"/>
              </a:rPr>
              <a:t>Төрт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жыл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бұрын</a:t>
            </a:r>
            <a:r>
              <a:rPr lang="ru-RU" sz="3450" dirty="0">
                <a:latin typeface="Trebuchet MS"/>
                <a:cs typeface="Trebuchet MS"/>
              </a:rPr>
              <a:t> Бостон </a:t>
            </a:r>
            <a:r>
              <a:rPr lang="ru-RU" sz="3450" dirty="0" err="1">
                <a:latin typeface="Trebuchet MS"/>
                <a:cs typeface="Trebuchet MS"/>
              </a:rPr>
              <a:t>клиникасындағы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алгоритмдер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әрі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қарай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емдеу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қажеттілігін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анықтауға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арналған</a:t>
            </a:r>
            <a:r>
              <a:rPr lang="ru-RU" sz="3450" dirty="0">
                <a:latin typeface="Trebuchet MS"/>
                <a:cs typeface="Trebuchet MS"/>
              </a:rPr>
              <a:t>, </a:t>
            </a:r>
            <a:r>
              <a:rPr lang="ru-RU" sz="3450" dirty="0" err="1">
                <a:latin typeface="Trebuchet MS"/>
                <a:cs typeface="Trebuchet MS"/>
              </a:rPr>
              <a:t>ақ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түсті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және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салыстырмалы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түрде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ауқатты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науқастарды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қолдады</a:t>
            </a:r>
            <a:r>
              <a:rPr lang="ru-RU" sz="3450" dirty="0">
                <a:latin typeface="Trebuchet MS"/>
                <a:cs typeface="Trebuchet MS"/>
              </a:rPr>
              <a:t>.</a:t>
            </a:r>
          </a:p>
          <a:p>
            <a:pPr marL="455930" marR="1614805" indent="-440690">
              <a:lnSpc>
                <a:spcPts val="3600"/>
              </a:lnSpc>
              <a:spcBef>
                <a:spcPts val="4755"/>
              </a:spcBef>
              <a:buSzPct val="123188"/>
              <a:buChar char="•"/>
              <a:tabLst>
                <a:tab pos="457200" algn="l"/>
              </a:tabLst>
            </a:pPr>
            <a:r>
              <a:rPr lang="ru-RU" sz="3450" dirty="0" err="1">
                <a:latin typeface="Trebuchet MS"/>
                <a:cs typeface="Trebuchet MS"/>
              </a:rPr>
              <a:t>Өткен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жылы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en-US" sz="3450" dirty="0">
                <a:latin typeface="Trebuchet MS"/>
                <a:cs typeface="Trebuchet MS"/>
              </a:rPr>
              <a:t>Bloomberg "</a:t>
            </a:r>
            <a:r>
              <a:rPr lang="ru-RU" sz="3450" dirty="0" err="1">
                <a:latin typeface="Trebuchet MS"/>
                <a:cs typeface="Trebuchet MS"/>
              </a:rPr>
              <a:t>Адамдар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бейтарап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болуы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мүмкін</a:t>
            </a:r>
            <a:r>
              <a:rPr lang="ru-RU" sz="3450" dirty="0">
                <a:latin typeface="Trebuchet MS"/>
                <a:cs typeface="Trebuchet MS"/>
              </a:rPr>
              <a:t>. </a:t>
            </a:r>
            <a:r>
              <a:rPr lang="ru-RU" sz="3450" dirty="0" err="1">
                <a:latin typeface="Trebuchet MS"/>
                <a:cs typeface="Trebuchet MS"/>
              </a:rPr>
              <a:t>Бірақ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en-US" sz="3450" dirty="0">
                <a:latin typeface="Trebuchet MS"/>
                <a:cs typeface="Trebuchet MS"/>
              </a:rPr>
              <a:t>AI </a:t>
            </a:r>
            <a:r>
              <a:rPr lang="ru-RU" sz="3450" dirty="0" err="1">
                <a:latin typeface="Trebuchet MS"/>
                <a:cs typeface="Trebuchet MS"/>
              </a:rPr>
              <a:t>одан</a:t>
            </a:r>
            <a:r>
              <a:rPr lang="ru-RU" sz="3450" dirty="0">
                <a:latin typeface="Trebuchet MS"/>
                <a:cs typeface="Trebuchet MS"/>
              </a:rPr>
              <a:t> да </a:t>
            </a:r>
            <a:r>
              <a:rPr lang="ru-RU" sz="3450" dirty="0" err="1">
                <a:latin typeface="Trebuchet MS"/>
                <a:cs typeface="Trebuchet MS"/>
              </a:rPr>
              <a:t>жаман</a:t>
            </a:r>
            <a:r>
              <a:rPr lang="ru-RU" sz="3450" dirty="0">
                <a:latin typeface="Trebuchet MS"/>
                <a:cs typeface="Trebuchet MS"/>
              </a:rPr>
              <a:t>" </a:t>
            </a:r>
            <a:r>
              <a:rPr lang="ru-RU" sz="3450" dirty="0" err="1">
                <a:latin typeface="Trebuchet MS"/>
                <a:cs typeface="Trebuchet MS"/>
              </a:rPr>
              <a:t>деген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мақала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жариялады</a:t>
            </a:r>
            <a:r>
              <a:rPr lang="ru-RU" sz="3450" dirty="0">
                <a:latin typeface="Trebuchet MS"/>
                <a:cs typeface="Trebuchet MS"/>
              </a:rPr>
              <a:t>. </a:t>
            </a:r>
            <a:r>
              <a:rPr lang="ru-RU" sz="3450" dirty="0" err="1">
                <a:latin typeface="Trebuchet MS"/>
                <a:cs typeface="Trebuchet MS"/>
              </a:rPr>
              <a:t>Тұрақты</a:t>
            </a:r>
            <a:r>
              <a:rPr lang="ru-RU" sz="3450" dirty="0">
                <a:latin typeface="Trebuchet MS"/>
                <a:cs typeface="Trebuchet MS"/>
              </a:rPr>
              <a:t> диффузия </a:t>
            </a:r>
            <a:r>
              <a:rPr lang="ru-RU" sz="3450" dirty="0" err="1">
                <a:latin typeface="Trebuchet MS"/>
                <a:cs typeface="Trebuchet MS"/>
              </a:rPr>
              <a:t>моделінің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бейтарап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көзқарасы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бойынша</a:t>
            </a:r>
            <a:r>
              <a:rPr lang="ru-RU" sz="3450" dirty="0">
                <a:latin typeface="Trebuchet MS"/>
                <a:cs typeface="Trebuchet MS"/>
              </a:rPr>
              <a:t>, </a:t>
            </a:r>
            <a:r>
              <a:rPr lang="ru-RU" sz="3450" dirty="0" err="1">
                <a:latin typeface="Trebuchet MS"/>
                <a:cs typeface="Trebuchet MS"/>
              </a:rPr>
              <a:t>терісі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қара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адамдар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қылмыстық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әрекетке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көбірек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бейім</a:t>
            </a:r>
            <a:r>
              <a:rPr lang="ru-RU" sz="3450" dirty="0">
                <a:latin typeface="Trebuchet MS"/>
                <a:cs typeface="Trebuchet MS"/>
              </a:rPr>
              <a:t>, </a:t>
            </a:r>
            <a:r>
              <a:rPr lang="ru-RU" sz="3450" dirty="0" err="1">
                <a:latin typeface="Trebuchet MS"/>
                <a:cs typeface="Trebuchet MS"/>
              </a:rPr>
              <a:t>әлемді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ақ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цисгендер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басқаруы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керек</a:t>
            </a:r>
            <a:r>
              <a:rPr lang="ru-RU" sz="3450" dirty="0">
                <a:latin typeface="Trebuchet MS"/>
                <a:cs typeface="Trebuchet MS"/>
              </a:rPr>
              <a:t>, ал </a:t>
            </a:r>
            <a:r>
              <a:rPr lang="ru-RU" sz="3450" dirty="0" err="1">
                <a:latin typeface="Trebuchet MS"/>
                <a:cs typeface="Trebuchet MS"/>
              </a:rPr>
              <a:t>әйелдерге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заң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фирмаларында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орын</a:t>
            </a:r>
            <a:r>
              <a:rPr lang="ru-RU" sz="3450" dirty="0">
                <a:latin typeface="Trebuchet MS"/>
                <a:cs typeface="Trebuchet MS"/>
              </a:rPr>
              <a:t> </a:t>
            </a:r>
            <a:r>
              <a:rPr lang="ru-RU" sz="3450" dirty="0" err="1">
                <a:latin typeface="Trebuchet MS"/>
                <a:cs typeface="Trebuchet MS"/>
              </a:rPr>
              <a:t>жоқ</a:t>
            </a:r>
            <a:r>
              <a:rPr lang="ru-RU" sz="3450" dirty="0">
                <a:latin typeface="Trebuchet MS"/>
                <a:cs typeface="Trebuchet MS"/>
              </a:rPr>
              <a:t>.</a:t>
            </a:r>
            <a:endParaRPr sz="34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9661" y="3504984"/>
            <a:ext cx="4879089" cy="483718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712030"/>
            <a:ext cx="12492355" cy="168058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ru-RU" sz="5000" b="0" spc="-170" dirty="0" err="1">
                <a:latin typeface="Cambria"/>
                <a:cs typeface="Cambria"/>
              </a:rPr>
              <a:t>Деректер</a:t>
            </a:r>
            <a:r>
              <a:rPr lang="ru-RU" sz="5000" b="0" spc="-170" dirty="0">
                <a:latin typeface="Cambria"/>
                <a:cs typeface="Cambria"/>
              </a:rPr>
              <a:t> </a:t>
            </a:r>
            <a:r>
              <a:rPr lang="ru-RU" sz="5000" b="0" spc="-170" dirty="0" err="1">
                <a:latin typeface="Cambria"/>
                <a:cs typeface="Cambria"/>
              </a:rPr>
              <a:t>құпиялылығы</a:t>
            </a:r>
            <a:r>
              <a:rPr lang="ru-RU" sz="5000" b="0" spc="-170" dirty="0">
                <a:latin typeface="Cambria"/>
                <a:cs typeface="Cambria"/>
              </a:rPr>
              <a:t> </a:t>
            </a:r>
            <a:r>
              <a:rPr lang="ru-RU" sz="5000" b="0" spc="-170" dirty="0" err="1">
                <a:latin typeface="Cambria"/>
                <a:cs typeface="Cambria"/>
              </a:rPr>
              <a:t>және</a:t>
            </a:r>
            <a:r>
              <a:rPr lang="ru-RU" sz="5000" b="0" spc="-170" dirty="0">
                <a:latin typeface="Cambria"/>
                <a:cs typeface="Cambria"/>
              </a:rPr>
              <a:t> </a:t>
            </a:r>
            <a:r>
              <a:rPr lang="ru-RU" sz="5000" b="0" spc="-170" dirty="0" err="1">
                <a:latin typeface="Cambria"/>
                <a:cs typeface="Cambria"/>
              </a:rPr>
              <a:t>қауіпсіздігі</a:t>
            </a:r>
            <a:br>
              <a:rPr lang="ru-RU" sz="5000" b="0" spc="-170" dirty="0">
                <a:latin typeface="Cambria"/>
                <a:cs typeface="Cambria"/>
              </a:rPr>
            </a:br>
            <a:r>
              <a:rPr lang="ru-RU" sz="5000" b="0" i="1" spc="-10" dirty="0" err="1">
                <a:latin typeface="Cambria"/>
                <a:cs typeface="Cambria"/>
              </a:rPr>
              <a:t>тәуекелдер</a:t>
            </a:r>
            <a:endParaRPr sz="5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3347000"/>
            <a:ext cx="16530319" cy="3335144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514984" marR="849630" indent="-502920">
              <a:lnSpc>
                <a:spcPct val="79800"/>
              </a:lnSpc>
              <a:spcBef>
                <a:spcPts val="10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Құпиялықты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бұзу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. 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Жеке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деректер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теріс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пайдаланылуы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кибершабуылдардың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нысанасына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айналуы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514984" marR="849630" indent="-502920">
              <a:lnSpc>
                <a:spcPct val="79800"/>
              </a:lnSpc>
              <a:spcBef>
                <a:spcPts val="10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endParaRPr lang="ru-RU" sz="3950" b="1" spc="-10" dirty="0">
              <a:latin typeface="Trebuchet MS" panose="020B0603020202020204" pitchFamily="34" charset="0"/>
              <a:cs typeface="Arial"/>
            </a:endParaRPr>
          </a:p>
          <a:p>
            <a:pPr marL="514984" marR="849630" indent="-502920">
              <a:lnSpc>
                <a:spcPct val="79800"/>
              </a:lnSpc>
              <a:spcBef>
                <a:spcPts val="10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Деректерді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теріс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пайдалану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.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Мысалы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деректер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пайдаланушының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келісімінсіз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жиналып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содан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кейін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коммерциялық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мақсатта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пайдаланылуы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563" y="454851"/>
            <a:ext cx="1390904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35" dirty="0" err="1"/>
              <a:t>Сынақ</a:t>
            </a:r>
            <a:r>
              <a:rPr lang="ru-RU" spc="-135" dirty="0"/>
              <a:t> </a:t>
            </a:r>
            <a:r>
              <a:rPr lang="ru-RU" spc="-135" dirty="0" err="1"/>
              <a:t>мысалы</a:t>
            </a:r>
            <a:r>
              <a:rPr lang="ru-RU" spc="-135" dirty="0"/>
              <a:t> (</a:t>
            </a:r>
            <a:r>
              <a:rPr lang="en-US" spc="-135" dirty="0" err="1"/>
              <a:t>ChatGPT</a:t>
            </a:r>
            <a:r>
              <a:rPr lang="en-US" spc="-135" dirty="0"/>
              <a:t>)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679450" y="1987210"/>
            <a:ext cx="19190537" cy="12048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4" indent="-502284">
              <a:lnSpc>
                <a:spcPts val="4615"/>
              </a:lnSpc>
              <a:spcBef>
                <a:spcPts val="9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dirty="0">
                <a:latin typeface="Trebuchet MS" panose="020B0603020202020204" pitchFamily="34" charset="0"/>
                <a:cs typeface="Arial"/>
              </a:rPr>
              <a:t>Вопрос </a:t>
            </a:r>
            <a:r>
              <a:rPr lang="ru-RU" sz="3950" b="1" dirty="0" err="1">
                <a:latin typeface="Trebuchet MS" panose="020B0603020202020204" pitchFamily="34" charset="0"/>
                <a:cs typeface="Arial"/>
              </a:rPr>
              <a:t>ChatGPT</a:t>
            </a:r>
            <a:r>
              <a:rPr lang="ru-RU" sz="3950" b="1" dirty="0">
                <a:latin typeface="Trebuchet MS" panose="020B0603020202020204" pitchFamily="34" charset="0"/>
                <a:cs typeface="Arial"/>
              </a:rPr>
              <a:t>: 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«Как ты используешь личные данные пользователей?»</a:t>
            </a:r>
          </a:p>
          <a:p>
            <a:pPr marL="514984" indent="-502284">
              <a:lnSpc>
                <a:spcPts val="4615"/>
              </a:lnSpc>
              <a:spcBef>
                <a:spcPts val="9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dirty="0">
                <a:latin typeface="Trebuchet MS" panose="020B0603020202020204" pitchFamily="34" charset="0"/>
                <a:cs typeface="Arial"/>
              </a:rPr>
              <a:t>— это поможет понять, как ИИ-системы обеспечивают защиту данных.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78775" y="3506135"/>
            <a:ext cx="11329035" cy="7719059"/>
            <a:chOff x="4278775" y="3506135"/>
            <a:chExt cx="11329035" cy="771905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8775" y="3506135"/>
              <a:ext cx="11328748" cy="77184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7652" y="3600321"/>
              <a:ext cx="10930867" cy="73101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276" y="352422"/>
            <a:ext cx="13133069" cy="193103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830"/>
              </a:spcBef>
            </a:pPr>
            <a:r>
              <a:rPr lang="ru-RU" spc="-135" dirty="0" err="1"/>
              <a:t>Сынақ</a:t>
            </a:r>
            <a:r>
              <a:rPr lang="ru-RU" spc="-135" dirty="0"/>
              <a:t> </a:t>
            </a:r>
            <a:r>
              <a:rPr lang="ru-RU" spc="-135" dirty="0" err="1"/>
              <a:t>мысалы</a:t>
            </a:r>
            <a:r>
              <a:rPr lang="ru-RU" spc="-135" dirty="0"/>
              <a:t> </a:t>
            </a:r>
            <a:r>
              <a:rPr spc="-25" dirty="0"/>
              <a:t>(Gemini)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4500" spc="-10" dirty="0"/>
              <a:t>gemini.google.com</a:t>
            </a:r>
            <a:endParaRPr sz="45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539091" y="2496596"/>
            <a:ext cx="9023985" cy="8811260"/>
            <a:chOff x="5539091" y="2496596"/>
            <a:chExt cx="9023985" cy="8811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9091" y="2496596"/>
              <a:ext cx="9023756" cy="88109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8095" y="2590828"/>
              <a:ext cx="8625875" cy="87166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16598" y="8574703"/>
              <a:ext cx="7932420" cy="1216660"/>
            </a:xfrm>
            <a:custGeom>
              <a:avLst/>
              <a:gdLst/>
              <a:ahLst/>
              <a:cxnLst/>
              <a:rect l="l" t="t" r="r" b="b"/>
              <a:pathLst>
                <a:path w="7932419" h="1216659">
                  <a:moveTo>
                    <a:pt x="-159" y="1216368"/>
                  </a:moveTo>
                  <a:lnTo>
                    <a:pt x="7931678" y="1216368"/>
                  </a:lnTo>
                  <a:lnTo>
                    <a:pt x="7931678" y="69"/>
                  </a:lnTo>
                  <a:lnTo>
                    <a:pt x="-159" y="69"/>
                  </a:lnTo>
                  <a:lnTo>
                    <a:pt x="-159" y="1216368"/>
                  </a:lnTo>
                  <a:close/>
                </a:path>
              </a:pathLst>
            </a:custGeom>
            <a:ln w="52351">
              <a:solidFill>
                <a:srgbClr val="EC20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9450" y="701675"/>
            <a:ext cx="12492355" cy="168058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ru-RU" sz="5000" b="0" spc="-170" dirty="0" err="1">
                <a:latin typeface="Cambria"/>
                <a:cs typeface="Cambria"/>
              </a:rPr>
              <a:t>Деректер</a:t>
            </a:r>
            <a:r>
              <a:rPr lang="ru-RU" sz="5000" b="0" spc="-170" dirty="0">
                <a:latin typeface="Cambria"/>
                <a:cs typeface="Cambria"/>
              </a:rPr>
              <a:t> </a:t>
            </a:r>
            <a:r>
              <a:rPr lang="ru-RU" sz="5000" b="0" spc="-170" dirty="0" err="1">
                <a:latin typeface="Cambria"/>
                <a:cs typeface="Cambria"/>
              </a:rPr>
              <a:t>құпиялылығы</a:t>
            </a:r>
            <a:r>
              <a:rPr lang="ru-RU" sz="5000" b="0" spc="-170" dirty="0">
                <a:latin typeface="Cambria"/>
                <a:cs typeface="Cambria"/>
              </a:rPr>
              <a:t> </a:t>
            </a:r>
            <a:r>
              <a:rPr lang="ru-RU" sz="5000" b="0" spc="-170" dirty="0" err="1">
                <a:latin typeface="Cambria"/>
                <a:cs typeface="Cambria"/>
              </a:rPr>
              <a:t>және</a:t>
            </a:r>
            <a:r>
              <a:rPr lang="ru-RU" sz="5000" b="0" spc="-170" dirty="0">
                <a:latin typeface="Cambria"/>
                <a:cs typeface="Cambria"/>
              </a:rPr>
              <a:t> </a:t>
            </a:r>
            <a:r>
              <a:rPr lang="ru-RU" sz="5000" b="0" spc="-170" dirty="0" err="1">
                <a:latin typeface="Cambria"/>
                <a:cs typeface="Cambria"/>
              </a:rPr>
              <a:t>қауіпсіздігі</a:t>
            </a:r>
            <a:br>
              <a:rPr lang="ru-RU" sz="5000" b="0" spc="-170" dirty="0">
                <a:latin typeface="Cambria"/>
                <a:cs typeface="Cambria"/>
              </a:rPr>
            </a:br>
            <a:r>
              <a:rPr lang="ru-RU" sz="5000" b="0" i="1" spc="-10" dirty="0" err="1">
                <a:latin typeface="Cambria"/>
                <a:cs typeface="Cambria"/>
              </a:rPr>
              <a:t>Этикалық</a:t>
            </a:r>
            <a:r>
              <a:rPr lang="ru-RU" sz="5000" b="0" i="1" spc="-10" dirty="0">
                <a:latin typeface="Cambria"/>
                <a:cs typeface="Cambria"/>
              </a:rPr>
              <a:t>  </a:t>
            </a:r>
            <a:r>
              <a:rPr lang="ru-RU" sz="5000" b="0" i="1" spc="-10" dirty="0" err="1">
                <a:latin typeface="Cambria"/>
                <a:cs typeface="Cambria"/>
              </a:rPr>
              <a:t>шешім</a:t>
            </a:r>
            <a:endParaRPr sz="5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3287896"/>
            <a:ext cx="16964660" cy="2987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indent="-502920">
              <a:lnSpc>
                <a:spcPts val="4570"/>
              </a:lnSpc>
              <a:spcBef>
                <a:spcPts val="100"/>
              </a:spcBef>
              <a:buSzPct val="122784"/>
              <a:buChar char="•"/>
              <a:tabLst>
                <a:tab pos="515620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Деректерді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жинау</a:t>
            </a:r>
            <a:r>
              <a:rPr lang="ru-RU" sz="3950" spc="-10" dirty="0">
                <a:latin typeface="Trebuchet MS"/>
                <a:cs typeface="Trebuchet MS"/>
              </a:rPr>
              <a:t>, </a:t>
            </a:r>
            <a:r>
              <a:rPr lang="ru-RU" sz="3950" spc="-10" dirty="0" err="1">
                <a:latin typeface="Trebuchet MS"/>
                <a:cs typeface="Trebuchet MS"/>
              </a:rPr>
              <a:t>сақтау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және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өңдеу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әдісін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нақты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анықтайтын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қатаң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құпиялылық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саясатын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әзірлеу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және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енгізу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өте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маңызды</a:t>
            </a:r>
            <a:r>
              <a:rPr lang="ru-RU" sz="3950" spc="-10" dirty="0">
                <a:latin typeface="Trebuchet MS"/>
                <a:cs typeface="Trebuchet MS"/>
              </a:rPr>
              <a:t>.</a:t>
            </a:r>
          </a:p>
          <a:p>
            <a:pPr marL="515620" indent="-502920">
              <a:lnSpc>
                <a:spcPts val="4570"/>
              </a:lnSpc>
              <a:spcBef>
                <a:spcPts val="100"/>
              </a:spcBef>
              <a:buSzPct val="122784"/>
              <a:buChar char="•"/>
              <a:tabLst>
                <a:tab pos="515620" algn="l"/>
              </a:tabLst>
            </a:pPr>
            <a:endParaRPr lang="ru-RU" sz="3950" spc="-10" dirty="0">
              <a:latin typeface="Trebuchet MS"/>
              <a:cs typeface="Trebuchet MS"/>
            </a:endParaRPr>
          </a:p>
          <a:p>
            <a:pPr marL="515620" indent="-502920">
              <a:lnSpc>
                <a:spcPts val="4570"/>
              </a:lnSpc>
              <a:spcBef>
                <a:spcPts val="100"/>
              </a:spcBef>
              <a:buSzPct val="122784"/>
              <a:buChar char="•"/>
              <a:tabLst>
                <a:tab pos="515620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Сондай-ақ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процестің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ашықтығын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қамтамасыз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ету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және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пайдаланушының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келісімін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алу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маңызды</a:t>
            </a:r>
            <a:r>
              <a:rPr lang="ru-RU" sz="3950" spc="-1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1650" y="7058436"/>
            <a:ext cx="8817610" cy="4239895"/>
            <a:chOff x="9833742" y="6588161"/>
            <a:chExt cx="8817610" cy="4239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8387" y="6661387"/>
              <a:ext cx="8607842" cy="39671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3742" y="6588161"/>
              <a:ext cx="8817259" cy="42392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7038" y="396875"/>
            <a:ext cx="18183860" cy="318228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15"/>
              </a:spcBef>
            </a:pPr>
            <a:r>
              <a:rPr lang="ru-RU" sz="4500" spc="-180" dirty="0" err="1"/>
              <a:t>Әділдік</a:t>
            </a:r>
            <a:r>
              <a:rPr lang="ru-RU" sz="4500" spc="-180" dirty="0"/>
              <a:t> </a:t>
            </a:r>
            <a:r>
              <a:rPr lang="ru-RU" sz="4500" spc="-180" dirty="0" err="1"/>
              <a:t>және</a:t>
            </a:r>
            <a:r>
              <a:rPr lang="ru-RU" sz="4500" spc="-180" dirty="0"/>
              <a:t> </a:t>
            </a:r>
            <a:r>
              <a:rPr lang="ru-RU" sz="4500" spc="-180" dirty="0" err="1"/>
              <a:t>біржақтылықтың</a:t>
            </a:r>
            <a:r>
              <a:rPr lang="ru-RU" sz="4500" spc="-180" dirty="0"/>
              <a:t> </a:t>
            </a:r>
            <a:r>
              <a:rPr lang="ru-RU" sz="4500" spc="-180" dirty="0" err="1"/>
              <a:t>жоқтығы</a:t>
            </a:r>
            <a:br>
              <a:rPr lang="ru-RU" sz="4500" spc="-180" dirty="0"/>
            </a:br>
            <a:r>
              <a:rPr lang="en-US" sz="5000" b="0" i="1" dirty="0">
                <a:latin typeface="Cambria"/>
                <a:cs typeface="Cambria"/>
              </a:rPr>
              <a:t>AI </a:t>
            </a:r>
            <a:r>
              <a:rPr lang="ru-RU" sz="5000" b="0" i="1" dirty="0" err="1">
                <a:latin typeface="Cambria"/>
                <a:cs typeface="Cambria"/>
              </a:rPr>
              <a:t>жүйелеріндегі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кемсітушілік</a:t>
            </a:r>
            <a:r>
              <a:rPr lang="ru-RU" sz="5000" b="0" i="1" dirty="0">
                <a:latin typeface="Cambria"/>
                <a:cs typeface="Cambria"/>
              </a:rPr>
              <a:t> пен </a:t>
            </a:r>
            <a:r>
              <a:rPr lang="ru-RU" sz="5000" b="0" i="1" dirty="0" err="1">
                <a:latin typeface="Cambria"/>
                <a:cs typeface="Cambria"/>
              </a:rPr>
              <a:t>біржақтылықты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қалай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болдырмауға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болады</a:t>
            </a:r>
            <a:r>
              <a:rPr lang="ru-RU" sz="5000" b="0" i="1" dirty="0">
                <a:latin typeface="Cambria"/>
                <a:cs typeface="Cambria"/>
              </a:rPr>
              <a:t>?</a:t>
            </a:r>
            <a:br>
              <a:rPr lang="ru-RU" sz="5000" b="0" i="1" dirty="0">
                <a:latin typeface="Cambria"/>
                <a:cs typeface="Cambria"/>
              </a:rPr>
            </a:br>
            <a:endParaRPr sz="50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023593" y="2937384"/>
            <a:ext cx="17430750" cy="38985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5620" indent="-502920">
              <a:lnSpc>
                <a:spcPts val="4270"/>
              </a:lnSpc>
              <a:spcBef>
                <a:spcPts val="100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lang="ru-RU" b="1" dirty="0" err="1">
                <a:latin typeface="Trebuchet MS" panose="020B0603020202020204" pitchFamily="34" charset="0"/>
                <a:cs typeface="Arial"/>
              </a:rPr>
              <a:t>Мәселе</a:t>
            </a:r>
            <a:r>
              <a:rPr lang="ru-RU" b="1" dirty="0">
                <a:latin typeface="Trebuchet MS" panose="020B0603020202020204" pitchFamily="34" charset="0"/>
                <a:cs typeface="Arial"/>
              </a:rPr>
              <a:t>: </a:t>
            </a:r>
            <a:r>
              <a:rPr lang="en-US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жүйелері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үлкен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деректер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бойынша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оқытылады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және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егер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бұл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деректерде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қиғаштық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болса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, алгоритм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оларды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қайта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шығаруы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515620" indent="-502920">
              <a:lnSpc>
                <a:spcPts val="4270"/>
              </a:lnSpc>
              <a:spcBef>
                <a:spcPts val="100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endParaRPr lang="ru-RU" b="1" dirty="0">
              <a:latin typeface="Trebuchet MS" panose="020B0603020202020204" pitchFamily="34" charset="0"/>
              <a:cs typeface="Arial"/>
            </a:endParaRPr>
          </a:p>
          <a:p>
            <a:pPr marL="515620" indent="-502920">
              <a:lnSpc>
                <a:spcPts val="4270"/>
              </a:lnSpc>
              <a:spcBef>
                <a:spcPts val="100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lang="ru-RU" b="1" dirty="0" err="1">
                <a:latin typeface="Trebuchet MS" panose="020B0603020202020204" pitchFamily="34" charset="0"/>
                <a:cs typeface="Arial"/>
              </a:rPr>
              <a:t>Мысалы</a:t>
            </a:r>
            <a:r>
              <a:rPr lang="ru-RU" b="1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егер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оқыту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деректері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белгілі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бір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этникалық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топтар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әлеуметтік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топтар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туралы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стереотиптерге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бағытталған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болса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, АИ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кейбір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студенттер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тобына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қате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баға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беруі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біржақты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әрекет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етуі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dirty="0">
                <a:latin typeface="Trebuchet MS" panose="020B0603020202020204" pitchFamily="34" charset="0"/>
                <a:cs typeface="Arial"/>
              </a:rPr>
              <a:t>.</a:t>
            </a:r>
            <a:endParaRPr spc="-1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850" y="668183"/>
            <a:ext cx="12034520" cy="155363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15"/>
              </a:spcBef>
            </a:pPr>
            <a:r>
              <a:rPr lang="ru-RU" sz="4500" spc="-180" dirty="0" err="1"/>
              <a:t>Әділдік</a:t>
            </a:r>
            <a:r>
              <a:rPr lang="ru-RU" sz="4500" spc="-180" dirty="0"/>
              <a:t> </a:t>
            </a:r>
            <a:r>
              <a:rPr lang="ru-RU" sz="4500" spc="-180" dirty="0" err="1"/>
              <a:t>және</a:t>
            </a:r>
            <a:r>
              <a:rPr lang="ru-RU" sz="4500" spc="-180" dirty="0"/>
              <a:t> </a:t>
            </a:r>
            <a:r>
              <a:rPr lang="ru-RU" sz="4500" spc="-180" dirty="0" err="1"/>
              <a:t>біржақтылықтың</a:t>
            </a:r>
            <a:r>
              <a:rPr lang="ru-RU" sz="4500" spc="-180" dirty="0"/>
              <a:t> </a:t>
            </a:r>
            <a:r>
              <a:rPr lang="ru-RU" sz="4500" spc="-180" dirty="0" err="1"/>
              <a:t>жоқтығы</a:t>
            </a:r>
            <a:br>
              <a:rPr lang="ru-RU" sz="4500" spc="-180" dirty="0"/>
            </a:br>
            <a:r>
              <a:rPr lang="ru-RU" sz="5000" b="0" i="1" spc="-10" dirty="0">
                <a:latin typeface="Cambria"/>
                <a:cs typeface="Cambria"/>
              </a:rPr>
              <a:t>Т</a:t>
            </a:r>
            <a:r>
              <a:rPr lang="kk-KZ" sz="5000" b="0" i="1" spc="-10" dirty="0">
                <a:latin typeface="Cambria"/>
                <a:cs typeface="Cambria"/>
              </a:rPr>
              <a:t>әуекелдер</a:t>
            </a:r>
            <a:endParaRPr sz="5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324" y="2810312"/>
            <a:ext cx="17645380" cy="3933641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514350" marR="341630" indent="-502284">
              <a:lnSpc>
                <a:spcPts val="3979"/>
              </a:lnSpc>
              <a:spcBef>
                <a:spcPts val="860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Білім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беру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мүмкіндіктерінің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теңсіздігі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Азшылықтың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маргиналданған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топтардың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студенттері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жүйе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тарапынан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орынсыз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бағалауға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дұшпандыққа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тап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болуы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514350" marR="341630" indent="-502284">
              <a:lnSpc>
                <a:spcPts val="3979"/>
              </a:lnSpc>
              <a:spcBef>
                <a:spcPts val="860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endParaRPr lang="ru-RU" sz="3950" spc="-10" dirty="0">
              <a:latin typeface="Trebuchet MS" panose="020B0603020202020204" pitchFamily="34" charset="0"/>
              <a:cs typeface="Arial"/>
            </a:endParaRPr>
          </a:p>
          <a:p>
            <a:pPr marL="514350" marR="341630" indent="-502284">
              <a:lnSpc>
                <a:spcPts val="3979"/>
              </a:lnSpc>
              <a:spcBef>
                <a:spcPts val="860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Технологияға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деген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сенімнің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жоғалуы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Егер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950" spc="-10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біржақтылықты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көрсетсе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пайдаланушылар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оны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пайдаланудан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бас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тартуы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бұл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оқу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процесінің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тиімділігін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төмендетеді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1537" y="7010476"/>
            <a:ext cx="5105143" cy="290492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652" y="0"/>
            <a:ext cx="13909040" cy="3243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35" dirty="0" err="1"/>
              <a:t>Тестілеуге</a:t>
            </a:r>
            <a:r>
              <a:rPr lang="ru-RU" spc="-135" dirty="0"/>
              <a:t> </a:t>
            </a:r>
            <a:r>
              <a:rPr lang="ru-RU" spc="-135" dirty="0" err="1"/>
              <a:t>арналған</a:t>
            </a:r>
            <a:r>
              <a:rPr lang="ru-RU" spc="-135" dirty="0"/>
              <a:t> </a:t>
            </a:r>
            <a:r>
              <a:rPr lang="ru-RU" spc="-135" dirty="0" err="1"/>
              <a:t>мысал</a:t>
            </a:r>
            <a:r>
              <a:rPr lang="ru-RU" spc="-135" dirty="0"/>
              <a:t> (</a:t>
            </a:r>
            <a:r>
              <a:rPr lang="en-US" spc="-135" dirty="0" err="1"/>
              <a:t>ChatGPT</a:t>
            </a:r>
            <a:r>
              <a:rPr lang="en-US" spc="-135" dirty="0"/>
              <a:t>)</a:t>
            </a:r>
            <a:br>
              <a:rPr lang="kk-KZ" spc="-135" dirty="0"/>
            </a:b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877652" y="2688529"/>
            <a:ext cx="17028160" cy="111061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514350" marR="5080" indent="-502284">
              <a:lnSpc>
                <a:spcPts val="3800"/>
              </a:lnSpc>
              <a:spcBef>
                <a:spcPts val="1005"/>
              </a:spcBef>
              <a:buSzPct val="122784"/>
              <a:buChar char="•"/>
              <a:tabLst>
                <a:tab pos="515620" algn="l"/>
              </a:tabLst>
            </a:pPr>
            <a:r>
              <a:rPr lang="en-US" sz="3950" dirty="0" err="1">
                <a:latin typeface="Trebuchet MS"/>
                <a:cs typeface="Trebuchet MS"/>
              </a:rPr>
              <a:t>ChatGPT</a:t>
            </a:r>
            <a:r>
              <a:rPr lang="en-US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сұрағы</a:t>
            </a:r>
            <a:r>
              <a:rPr lang="ru-RU" sz="3950" dirty="0">
                <a:latin typeface="Trebuchet MS"/>
                <a:cs typeface="Trebuchet MS"/>
              </a:rPr>
              <a:t>: "</a:t>
            </a:r>
            <a:r>
              <a:rPr lang="ru-RU" sz="3950" dirty="0" err="1">
                <a:latin typeface="Trebuchet MS"/>
                <a:cs typeface="Trebuchet MS"/>
              </a:rPr>
              <a:t>Жауаптарыңызда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біржақтылықты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болдырмау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үшін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қандай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сақтық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шараларын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қолданасыз</a:t>
            </a:r>
            <a:r>
              <a:rPr lang="ru-RU" sz="3950" dirty="0">
                <a:latin typeface="Trebuchet MS"/>
                <a:cs typeface="Trebuchet MS"/>
              </a:rPr>
              <a:t>?"</a:t>
            </a:r>
            <a:endParaRPr sz="395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31353" y="4634432"/>
            <a:ext cx="8743315" cy="6418580"/>
            <a:chOff x="906414" y="3755117"/>
            <a:chExt cx="8743315" cy="64185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414" y="3755117"/>
              <a:ext cx="8742712" cy="64182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5354" y="3849272"/>
              <a:ext cx="8344831" cy="602053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429433" y="4654416"/>
            <a:ext cx="7884795" cy="3706495"/>
            <a:chOff x="10315313" y="3719609"/>
            <a:chExt cx="7884795" cy="37064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15313" y="3719609"/>
              <a:ext cx="7884214" cy="37064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4317" y="3813840"/>
              <a:ext cx="7486206" cy="33086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553" y="-114710"/>
            <a:ext cx="1313053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35" dirty="0" err="1"/>
              <a:t>Тестілеуге</a:t>
            </a:r>
            <a:r>
              <a:rPr lang="ru-RU" spc="-135" dirty="0"/>
              <a:t> </a:t>
            </a:r>
            <a:r>
              <a:rPr lang="ru-RU" spc="-135" dirty="0" err="1"/>
              <a:t>арналған</a:t>
            </a:r>
            <a:r>
              <a:rPr lang="ru-RU" spc="-135" dirty="0"/>
              <a:t> </a:t>
            </a:r>
            <a:r>
              <a:rPr lang="ru-RU" spc="-135" dirty="0" err="1"/>
              <a:t>мысал</a:t>
            </a:r>
            <a:r>
              <a:rPr lang="ru-RU" spc="-135" dirty="0"/>
              <a:t> (</a:t>
            </a:r>
            <a:r>
              <a:rPr lang="en-US" spc="-135" dirty="0" err="1"/>
              <a:t>ChatGPT</a:t>
            </a:r>
            <a:r>
              <a:rPr lang="en-US" spc="-135" dirty="0"/>
              <a:t>)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753650" y="2145988"/>
            <a:ext cx="16496030" cy="111061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514350" marR="5080" indent="-502284">
              <a:lnSpc>
                <a:spcPts val="3800"/>
              </a:lnSpc>
              <a:spcBef>
                <a:spcPts val="1005"/>
              </a:spcBef>
              <a:buSzPct val="122784"/>
              <a:buChar char="•"/>
              <a:tabLst>
                <a:tab pos="515620" algn="l"/>
              </a:tabLst>
            </a:pPr>
            <a:r>
              <a:rPr lang="en-US" sz="3950" dirty="0" err="1">
                <a:latin typeface="Trebuchet MS"/>
                <a:cs typeface="Trebuchet MS"/>
              </a:rPr>
              <a:t>ChatGPT</a:t>
            </a:r>
            <a:r>
              <a:rPr lang="en-US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сұрағы</a:t>
            </a:r>
            <a:r>
              <a:rPr lang="ru-RU" sz="3950" dirty="0">
                <a:latin typeface="Trebuchet MS"/>
                <a:cs typeface="Trebuchet MS"/>
              </a:rPr>
              <a:t>: "</a:t>
            </a:r>
            <a:r>
              <a:rPr lang="ru-RU" sz="3950" dirty="0" err="1">
                <a:latin typeface="Trebuchet MS"/>
                <a:cs typeface="Trebuchet MS"/>
              </a:rPr>
              <a:t>Жауаптарыңызда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біржақтылықты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болдырмау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үшін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қандай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сақтық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шараларын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қолданасыз</a:t>
            </a:r>
            <a:r>
              <a:rPr lang="ru-RU" sz="3950" dirty="0">
                <a:latin typeface="Trebuchet MS"/>
                <a:cs typeface="Trebuchet MS"/>
              </a:rPr>
              <a:t>?"</a:t>
            </a:r>
            <a:endParaRPr sz="395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7625" y="3835490"/>
            <a:ext cx="9456420" cy="7352030"/>
            <a:chOff x="479717" y="3119968"/>
            <a:chExt cx="9456420" cy="73520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717" y="3119968"/>
              <a:ext cx="9455799" cy="73515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645" y="3214047"/>
              <a:ext cx="9047505" cy="6943422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100055" y="3538407"/>
            <a:ext cx="9456420" cy="7945755"/>
            <a:chOff x="10014331" y="3241839"/>
            <a:chExt cx="9456420" cy="79457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14331" y="3241839"/>
              <a:ext cx="9455799" cy="79456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13335" y="3336205"/>
              <a:ext cx="9047505" cy="75476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764379"/>
            <a:ext cx="12927450" cy="155363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15"/>
              </a:spcBef>
            </a:pPr>
            <a:r>
              <a:rPr lang="ru-RU" sz="4500" spc="-180" dirty="0" err="1"/>
              <a:t>Әділдік</a:t>
            </a:r>
            <a:r>
              <a:rPr lang="ru-RU" sz="4500" spc="-180" dirty="0"/>
              <a:t> </a:t>
            </a:r>
            <a:r>
              <a:rPr lang="ru-RU" sz="4500" spc="-180" dirty="0" err="1"/>
              <a:t>және</a:t>
            </a:r>
            <a:r>
              <a:rPr lang="ru-RU" sz="4500" spc="-180" dirty="0"/>
              <a:t> </a:t>
            </a:r>
            <a:r>
              <a:rPr lang="ru-RU" sz="4500" spc="-180" dirty="0" err="1"/>
              <a:t>біржақтылықтың</a:t>
            </a:r>
            <a:r>
              <a:rPr lang="ru-RU" sz="4500" spc="-180" dirty="0"/>
              <a:t> </a:t>
            </a:r>
            <a:r>
              <a:rPr lang="ru-RU" sz="4500" spc="-180" dirty="0" err="1"/>
              <a:t>жоқтығы</a:t>
            </a:r>
            <a:br>
              <a:rPr lang="ru-RU" sz="4500" spc="-180" dirty="0"/>
            </a:br>
            <a:r>
              <a:rPr lang="ru-RU" sz="5000" b="0" i="1" spc="-10" dirty="0" err="1">
                <a:latin typeface="Cambria"/>
                <a:cs typeface="Cambria"/>
              </a:rPr>
              <a:t>Этикалық</a:t>
            </a:r>
            <a:r>
              <a:rPr lang="ru-RU" sz="5000" b="0" i="1" spc="-10" dirty="0">
                <a:latin typeface="Cambria"/>
                <a:cs typeface="Cambria"/>
              </a:rPr>
              <a:t> </a:t>
            </a:r>
            <a:r>
              <a:rPr lang="ru-RU" sz="5000" b="0" i="1" spc="-10" dirty="0" err="1">
                <a:latin typeface="Cambria"/>
                <a:cs typeface="Cambria"/>
              </a:rPr>
              <a:t>шешім</a:t>
            </a:r>
            <a:endParaRPr sz="5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023593" y="2937384"/>
            <a:ext cx="17430750" cy="3120385"/>
          </a:xfrm>
          <a:prstGeom prst="rect">
            <a:avLst/>
          </a:prstGeom>
        </p:spPr>
        <p:txBody>
          <a:bodyPr vert="horz" wrap="square" lIns="0" tIns="415079" rIns="0" bIns="0" rtlCol="0">
            <a:spAutoFit/>
          </a:bodyPr>
          <a:lstStyle/>
          <a:p>
            <a:pPr marL="514984" marR="778510" indent="-502920">
              <a:lnSpc>
                <a:spcPts val="3790"/>
              </a:lnSpc>
              <a:spcBef>
                <a:spcPts val="101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pc="55" dirty="0" err="1"/>
              <a:t>Әртүрлі</a:t>
            </a:r>
            <a:r>
              <a:rPr lang="ru-RU" spc="55" dirty="0"/>
              <a:t> </a:t>
            </a:r>
            <a:r>
              <a:rPr lang="ru-RU" spc="55" dirty="0" err="1"/>
              <a:t>және</a:t>
            </a:r>
            <a:r>
              <a:rPr lang="ru-RU" spc="55" dirty="0"/>
              <a:t> </a:t>
            </a:r>
            <a:r>
              <a:rPr lang="ru-RU" spc="55" dirty="0" err="1"/>
              <a:t>теңдестірілген</a:t>
            </a:r>
            <a:r>
              <a:rPr lang="ru-RU" spc="55" dirty="0"/>
              <a:t> </a:t>
            </a:r>
            <a:r>
              <a:rPr lang="ru-RU" spc="55" dirty="0" err="1"/>
              <a:t>деректер</a:t>
            </a:r>
            <a:r>
              <a:rPr lang="ru-RU" spc="55" dirty="0"/>
              <a:t> </a:t>
            </a:r>
            <a:r>
              <a:rPr lang="ru-RU" spc="55" dirty="0" err="1"/>
              <a:t>бойынша</a:t>
            </a:r>
            <a:r>
              <a:rPr lang="ru-RU" spc="55" dirty="0"/>
              <a:t> </a:t>
            </a:r>
            <a:r>
              <a:rPr lang="en-US" spc="55" dirty="0"/>
              <a:t>AI </a:t>
            </a:r>
            <a:r>
              <a:rPr lang="ru-RU" spc="55" dirty="0" err="1"/>
              <a:t>алгоритмдерін</a:t>
            </a:r>
            <a:r>
              <a:rPr lang="ru-RU" spc="55" dirty="0"/>
              <a:t> </a:t>
            </a:r>
            <a:r>
              <a:rPr lang="ru-RU" spc="55" dirty="0" err="1"/>
              <a:t>әзірлеу</a:t>
            </a:r>
            <a:r>
              <a:rPr lang="ru-RU" spc="55" dirty="0"/>
              <a:t> </a:t>
            </a:r>
            <a:r>
              <a:rPr lang="ru-RU" spc="55" dirty="0" err="1"/>
              <a:t>және</a:t>
            </a:r>
            <a:r>
              <a:rPr lang="ru-RU" spc="55" dirty="0"/>
              <a:t> </a:t>
            </a:r>
            <a:r>
              <a:rPr lang="ru-RU" spc="55" dirty="0" err="1"/>
              <a:t>үйрету</a:t>
            </a:r>
            <a:r>
              <a:rPr lang="ru-RU" spc="55" dirty="0"/>
              <a:t> </a:t>
            </a:r>
            <a:r>
              <a:rPr lang="ru-RU" spc="55" dirty="0" err="1"/>
              <a:t>маңызды</a:t>
            </a:r>
            <a:r>
              <a:rPr lang="ru-RU" spc="55" dirty="0"/>
              <a:t>.</a:t>
            </a:r>
          </a:p>
          <a:p>
            <a:pPr marL="514984" marR="778510" indent="-502920">
              <a:lnSpc>
                <a:spcPts val="3790"/>
              </a:lnSpc>
              <a:spcBef>
                <a:spcPts val="1015"/>
              </a:spcBef>
              <a:buSzPct val="122784"/>
              <a:buChar char="•"/>
              <a:tabLst>
                <a:tab pos="514984" algn="l"/>
              </a:tabLst>
            </a:pPr>
            <a:endParaRPr lang="ru-RU" spc="55" dirty="0"/>
          </a:p>
          <a:p>
            <a:pPr marL="514984" marR="778510" indent="-502920">
              <a:lnSpc>
                <a:spcPts val="3790"/>
              </a:lnSpc>
              <a:spcBef>
                <a:spcPts val="101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pc="55" dirty="0" err="1"/>
              <a:t>Сондай-ақ</a:t>
            </a:r>
            <a:r>
              <a:rPr lang="ru-RU" spc="55" dirty="0"/>
              <a:t> </a:t>
            </a:r>
            <a:r>
              <a:rPr lang="en-US" spc="55" dirty="0"/>
              <a:t>AI </a:t>
            </a:r>
            <a:r>
              <a:rPr lang="ru-RU" spc="55" dirty="0" err="1"/>
              <a:t>үлгілеріндегі</a:t>
            </a:r>
            <a:r>
              <a:rPr lang="ru-RU" spc="55" dirty="0"/>
              <a:t> </a:t>
            </a:r>
            <a:r>
              <a:rPr lang="ru-RU" spc="55" dirty="0" err="1"/>
              <a:t>ауытқуларды</a:t>
            </a:r>
            <a:r>
              <a:rPr lang="ru-RU" spc="55" dirty="0"/>
              <a:t> </a:t>
            </a:r>
            <a:r>
              <a:rPr lang="ru-RU" spc="55" dirty="0" err="1"/>
              <a:t>анықтау</a:t>
            </a:r>
            <a:r>
              <a:rPr lang="ru-RU" spc="55" dirty="0"/>
              <a:t> </a:t>
            </a:r>
            <a:r>
              <a:rPr lang="ru-RU" spc="55" dirty="0" err="1"/>
              <a:t>үшін</a:t>
            </a:r>
            <a:r>
              <a:rPr lang="ru-RU" spc="55" dirty="0"/>
              <a:t> </a:t>
            </a:r>
            <a:r>
              <a:rPr lang="ru-RU" spc="55" dirty="0" err="1"/>
              <a:t>тұрақты</a:t>
            </a:r>
            <a:r>
              <a:rPr lang="ru-RU" spc="55" dirty="0"/>
              <a:t> </a:t>
            </a:r>
            <a:r>
              <a:rPr lang="ru-RU" spc="55" dirty="0" err="1"/>
              <a:t>аудиттер</a:t>
            </a:r>
            <a:r>
              <a:rPr lang="ru-RU" spc="55" dirty="0"/>
              <a:t> мен </a:t>
            </a:r>
            <a:r>
              <a:rPr lang="ru-RU" spc="55" dirty="0" err="1"/>
              <a:t>сынақтарды</a:t>
            </a:r>
            <a:r>
              <a:rPr lang="ru-RU" spc="55" dirty="0"/>
              <a:t> </a:t>
            </a:r>
            <a:r>
              <a:rPr lang="ru-RU" spc="55" dirty="0" err="1"/>
              <a:t>жүргізу</a:t>
            </a:r>
            <a:r>
              <a:rPr lang="ru-RU" spc="55" dirty="0"/>
              <a:t> </a:t>
            </a:r>
            <a:r>
              <a:rPr lang="ru-RU" spc="55" dirty="0" err="1"/>
              <a:t>қажет</a:t>
            </a:r>
            <a:r>
              <a:rPr lang="ru-RU" spc="55" dirty="0"/>
              <a:t>.</a:t>
            </a:r>
            <a:endParaRPr spc="-25" dirty="0"/>
          </a:p>
        </p:txBody>
      </p:sp>
      <p:grpSp>
        <p:nvGrpSpPr>
          <p:cNvPr id="4" name="object 4"/>
          <p:cNvGrpSpPr/>
          <p:nvPr/>
        </p:nvGrpSpPr>
        <p:grpSpPr>
          <a:xfrm>
            <a:off x="6306152" y="6304857"/>
            <a:ext cx="7099300" cy="4145915"/>
            <a:chOff x="6306152" y="6304857"/>
            <a:chExt cx="7099300" cy="41459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6152" y="6304857"/>
              <a:ext cx="7098993" cy="4145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5156" y="6399012"/>
              <a:ext cx="6701112" cy="37478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7972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pc="-190" dirty="0" err="1"/>
              <a:t>Қосу</a:t>
            </a:r>
            <a:r>
              <a:rPr lang="ru-RU" spc="-190" dirty="0"/>
              <a:t> </a:t>
            </a:r>
            <a:r>
              <a:rPr lang="ru-RU" spc="-190" dirty="0" err="1"/>
              <a:t>және</a:t>
            </a:r>
            <a:r>
              <a:rPr lang="ru-RU" spc="-190" dirty="0"/>
              <a:t> </a:t>
            </a:r>
            <a:r>
              <a:rPr lang="ru-RU" spc="-190" dirty="0" err="1"/>
              <a:t>қол</a:t>
            </a:r>
            <a:r>
              <a:rPr lang="ru-RU" spc="-190" dirty="0"/>
              <a:t> </a:t>
            </a:r>
            <a:r>
              <a:rPr lang="ru-RU" spc="-190" dirty="0" err="1"/>
              <a:t>жетімділік</a:t>
            </a:r>
            <a:br>
              <a:rPr lang="ru-RU" spc="-190" dirty="0"/>
            </a:br>
            <a:r>
              <a:rPr lang="ru-RU" sz="2300" dirty="0" err="1"/>
              <a:t>Барлық</a:t>
            </a:r>
            <a:r>
              <a:rPr lang="ru-RU" sz="2300" dirty="0"/>
              <a:t> </a:t>
            </a:r>
            <a:r>
              <a:rPr lang="ru-RU" sz="2300" dirty="0" err="1"/>
              <a:t>студенттердің</a:t>
            </a:r>
            <a:r>
              <a:rPr lang="ru-RU" sz="2300" dirty="0"/>
              <a:t>, </a:t>
            </a:r>
            <a:r>
              <a:rPr lang="ru-RU" sz="2300" dirty="0" err="1"/>
              <a:t>соның</a:t>
            </a:r>
            <a:r>
              <a:rPr lang="ru-RU" sz="2300" dirty="0"/>
              <a:t> </a:t>
            </a:r>
            <a:r>
              <a:rPr lang="ru-RU" sz="2300" dirty="0" err="1"/>
              <a:t>ішінде</a:t>
            </a:r>
            <a:r>
              <a:rPr lang="ru-RU" sz="2300" dirty="0"/>
              <a:t> </a:t>
            </a:r>
            <a:r>
              <a:rPr lang="ru-RU" sz="2300" dirty="0" err="1"/>
              <a:t>мүмкіндігі</a:t>
            </a:r>
            <a:r>
              <a:rPr lang="ru-RU" sz="2300" dirty="0"/>
              <a:t> </a:t>
            </a:r>
            <a:r>
              <a:rPr lang="ru-RU" sz="2300" dirty="0" err="1"/>
              <a:t>шектеулі</a:t>
            </a:r>
            <a:r>
              <a:rPr lang="ru-RU" sz="2300" dirty="0"/>
              <a:t> </a:t>
            </a:r>
            <a:r>
              <a:rPr lang="ru-RU" sz="2300" dirty="0" err="1"/>
              <a:t>студенттердің</a:t>
            </a:r>
            <a:r>
              <a:rPr lang="ru-RU" sz="2300" dirty="0"/>
              <a:t> </a:t>
            </a:r>
            <a:r>
              <a:rPr lang="ru-RU" sz="2300" dirty="0" err="1"/>
              <a:t>білім</a:t>
            </a:r>
            <a:r>
              <a:rPr lang="ru-RU" sz="2300" dirty="0"/>
              <a:t> беру </a:t>
            </a:r>
            <a:r>
              <a:rPr lang="ru-RU" sz="2300" dirty="0" err="1"/>
              <a:t>технологияларына</a:t>
            </a:r>
            <a:r>
              <a:rPr lang="ru-RU" sz="2300" dirty="0"/>
              <a:t> </a:t>
            </a:r>
            <a:r>
              <a:rPr lang="ru-RU" sz="2300" dirty="0" err="1"/>
              <a:t>қолжетімділігін</a:t>
            </a:r>
            <a:r>
              <a:rPr lang="ru-RU" sz="2300" dirty="0"/>
              <a:t> </a:t>
            </a:r>
            <a:r>
              <a:rPr lang="ru-RU" sz="2300" dirty="0" err="1"/>
              <a:t>қалай</a:t>
            </a:r>
            <a:r>
              <a:rPr lang="ru-RU" sz="2300" dirty="0"/>
              <a:t> </a:t>
            </a:r>
            <a:r>
              <a:rPr lang="ru-RU" sz="2300" dirty="0" err="1"/>
              <a:t>қамтамасыз</a:t>
            </a:r>
            <a:r>
              <a:rPr lang="ru-RU" sz="2300" dirty="0"/>
              <a:t> </a:t>
            </a:r>
            <a:r>
              <a:rPr lang="ru-RU" sz="2300" dirty="0" err="1"/>
              <a:t>ете</a:t>
            </a:r>
            <a:r>
              <a:rPr lang="ru-RU" sz="2300" dirty="0"/>
              <a:t> </a:t>
            </a:r>
            <a:r>
              <a:rPr lang="ru-RU" sz="2300" dirty="0" err="1"/>
              <a:t>аламыз</a:t>
            </a:r>
            <a:r>
              <a:rPr lang="ru-RU" sz="2300" dirty="0"/>
              <a:t>?</a:t>
            </a:r>
            <a:endParaRPr sz="230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447581"/>
            <a:ext cx="17207865" cy="34233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5620" indent="-502920">
              <a:lnSpc>
                <a:spcPts val="4370"/>
              </a:lnSpc>
              <a:spcBef>
                <a:spcPts val="95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Мәселе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: </a:t>
            </a:r>
            <a:r>
              <a:rPr lang="en-US" sz="3950" spc="-10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жекелендірілген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оқу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материалдарын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ұсына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алады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бірақ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мұндай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технологиялар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мүмкіндігі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шектеулі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оқушылар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үшін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әрқашан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қол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жетімді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бола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бермейді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515620" indent="-502920">
              <a:lnSpc>
                <a:spcPts val="4370"/>
              </a:lnSpc>
              <a:spcBef>
                <a:spcPts val="95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endParaRPr lang="ru-RU" sz="3950" spc="-10" dirty="0">
              <a:latin typeface="Trebuchet MS" panose="020B0603020202020204" pitchFamily="34" charset="0"/>
              <a:cs typeface="Arial"/>
            </a:endParaRPr>
          </a:p>
          <a:p>
            <a:pPr marL="515620" indent="-502920">
              <a:lnSpc>
                <a:spcPts val="4370"/>
              </a:lnSpc>
              <a:spcBef>
                <a:spcPts val="95"/>
              </a:spcBef>
              <a:buSzPct val="122784"/>
              <a:buFont typeface="Trebuchet MS"/>
              <a:buChar char="•"/>
              <a:tabLst>
                <a:tab pos="515620" algn="l"/>
              </a:tabLst>
            </a:pP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Мысалы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мәтінді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дауыспен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енгізуді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қолдамайтын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950" spc="-10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жүйелері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мүгедектерге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қол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жеткізу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қиын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болуы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831140"/>
          </a:xfrm>
          <a:prstGeom prst="rect">
            <a:avLst/>
          </a:prstGeom>
        </p:spPr>
        <p:txBody>
          <a:bodyPr vert="horz" wrap="square" lIns="0" tIns="60831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95"/>
              </a:spcBef>
            </a:pPr>
            <a:r>
              <a:rPr lang="en-US" spc="-160" dirty="0"/>
              <a:t>AI-</a:t>
            </a:r>
            <a:r>
              <a:rPr lang="ru-RU" spc="-160" dirty="0" err="1"/>
              <a:t>дағы</a:t>
            </a:r>
            <a:r>
              <a:rPr lang="ru-RU" spc="-160" dirty="0"/>
              <a:t> </a:t>
            </a:r>
            <a:r>
              <a:rPr lang="ru-RU" spc="-160" dirty="0" err="1"/>
              <a:t>бейімділік</a:t>
            </a:r>
            <a:br>
              <a:rPr lang="ru-RU" spc="-160" dirty="0"/>
            </a:br>
            <a:r>
              <a:rPr lang="ru-RU" sz="4500" spc="-10" dirty="0" err="1"/>
              <a:t>Тапсырмалар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250736"/>
            <a:ext cx="10763250" cy="7857151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97205" marR="2248535" indent="-485140" algn="just">
              <a:lnSpc>
                <a:spcPct val="83300"/>
              </a:lnSpc>
              <a:spcBef>
                <a:spcPts val="865"/>
              </a:spcBef>
              <a:buSzPct val="123684"/>
              <a:buChar char="•"/>
              <a:tabLst>
                <a:tab pos="499745" algn="l"/>
              </a:tabLst>
            </a:pPr>
            <a:r>
              <a:rPr lang="ru-RU" sz="3800" spc="75" dirty="0" err="1">
                <a:latin typeface="Trebuchet MS"/>
                <a:cs typeface="Trebuchet MS"/>
              </a:rPr>
              <a:t>Мәселе</a:t>
            </a:r>
            <a:r>
              <a:rPr lang="ru-RU" sz="3800" spc="75" dirty="0">
                <a:latin typeface="Trebuchet MS"/>
                <a:cs typeface="Trebuchet MS"/>
              </a:rPr>
              <a:t>, </a:t>
            </a:r>
            <a:r>
              <a:rPr lang="ru-RU" sz="3800" spc="75" dirty="0" err="1">
                <a:latin typeface="Trebuchet MS"/>
                <a:cs typeface="Trebuchet MS"/>
              </a:rPr>
              <a:t>жасанды</a:t>
            </a:r>
            <a:r>
              <a:rPr lang="ru-RU" sz="3800" spc="75" dirty="0">
                <a:latin typeface="Trebuchet MS"/>
                <a:cs typeface="Trebuchet MS"/>
              </a:rPr>
              <a:t> интеллект </a:t>
            </a:r>
            <a:r>
              <a:rPr lang="ru-RU" sz="3800" spc="75" dirty="0" err="1">
                <a:latin typeface="Trebuchet MS"/>
                <a:cs typeface="Trebuchet MS"/>
              </a:rPr>
              <a:t>адамдардан</a:t>
            </a:r>
            <a:r>
              <a:rPr lang="ru-RU" sz="3800" spc="75" dirty="0">
                <a:latin typeface="Trebuchet MS"/>
                <a:cs typeface="Trebuchet MS"/>
              </a:rPr>
              <a:t> </a:t>
            </a:r>
            <a:r>
              <a:rPr lang="ru-RU" sz="3800" spc="75" dirty="0" err="1">
                <a:latin typeface="Trebuchet MS"/>
                <a:cs typeface="Trebuchet MS"/>
              </a:rPr>
              <a:t>ешқашан</a:t>
            </a:r>
            <a:r>
              <a:rPr lang="ru-RU" sz="3800" spc="75" dirty="0">
                <a:latin typeface="Trebuchet MS"/>
                <a:cs typeface="Trebuchet MS"/>
              </a:rPr>
              <a:t> </a:t>
            </a:r>
            <a:r>
              <a:rPr lang="ru-RU" sz="3800" spc="75" dirty="0" err="1">
                <a:latin typeface="Trebuchet MS"/>
                <a:cs typeface="Trebuchet MS"/>
              </a:rPr>
              <a:t>асып</a:t>
            </a:r>
            <a:r>
              <a:rPr lang="ru-RU" sz="3800" spc="75" dirty="0">
                <a:latin typeface="Trebuchet MS"/>
                <a:cs typeface="Trebuchet MS"/>
              </a:rPr>
              <a:t> </a:t>
            </a:r>
            <a:r>
              <a:rPr lang="ru-RU" sz="3800" spc="75" dirty="0" err="1">
                <a:latin typeface="Trebuchet MS"/>
                <a:cs typeface="Trebuchet MS"/>
              </a:rPr>
              <a:t>түсе</a:t>
            </a:r>
            <a:r>
              <a:rPr lang="ru-RU" sz="3800" spc="75" dirty="0">
                <a:latin typeface="Trebuchet MS"/>
                <a:cs typeface="Trebuchet MS"/>
              </a:rPr>
              <a:t> </a:t>
            </a:r>
            <a:r>
              <a:rPr lang="ru-RU" sz="3800" spc="75" dirty="0" err="1">
                <a:latin typeface="Trebuchet MS"/>
                <a:cs typeface="Trebuchet MS"/>
              </a:rPr>
              <a:t>алмайтынында</a:t>
            </a:r>
            <a:r>
              <a:rPr lang="ru-RU" sz="3800" spc="75" dirty="0">
                <a:latin typeface="Trebuchet MS"/>
                <a:cs typeface="Trebuchet MS"/>
              </a:rPr>
              <a:t> </a:t>
            </a:r>
            <a:r>
              <a:rPr lang="ru-RU" sz="3800" spc="75" dirty="0" err="1">
                <a:latin typeface="Trebuchet MS"/>
                <a:cs typeface="Trebuchet MS"/>
              </a:rPr>
              <a:t>емес</a:t>
            </a:r>
            <a:r>
              <a:rPr lang="ru-RU" sz="3800" spc="75" dirty="0">
                <a:latin typeface="Trebuchet MS"/>
                <a:cs typeface="Trebuchet MS"/>
              </a:rPr>
              <a:t>.</a:t>
            </a:r>
          </a:p>
          <a:p>
            <a:pPr marL="497205" marR="2248535" indent="-485140" algn="just">
              <a:lnSpc>
                <a:spcPct val="83300"/>
              </a:lnSpc>
              <a:spcBef>
                <a:spcPts val="865"/>
              </a:spcBef>
              <a:buSzPct val="123684"/>
              <a:buChar char="•"/>
              <a:tabLst>
                <a:tab pos="499745" algn="l"/>
              </a:tabLst>
            </a:pPr>
            <a:endParaRPr lang="ru-RU" sz="3800" spc="75" dirty="0">
              <a:latin typeface="Trebuchet MS"/>
              <a:cs typeface="Trebuchet MS"/>
            </a:endParaRPr>
          </a:p>
          <a:p>
            <a:pPr marL="497205" marR="2248535" indent="-485140" algn="just">
              <a:lnSpc>
                <a:spcPct val="83300"/>
              </a:lnSpc>
              <a:spcBef>
                <a:spcPts val="865"/>
              </a:spcBef>
              <a:buSzPct val="123684"/>
              <a:buChar char="•"/>
              <a:tabLst>
                <a:tab pos="499745" algn="l"/>
              </a:tabLst>
            </a:pPr>
            <a:r>
              <a:rPr lang="ru-RU" sz="3800" dirty="0" err="1">
                <a:latin typeface="Trebuchet MS"/>
                <a:cs typeface="Trebuchet MS"/>
              </a:rPr>
              <a:t>Бірақ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оның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артықшылығы</a:t>
            </a:r>
            <a:r>
              <a:rPr lang="ru-RU" sz="3800" dirty="0">
                <a:latin typeface="Trebuchet MS"/>
                <a:cs typeface="Trebuchet MS"/>
              </a:rPr>
              <a:t> да </a:t>
            </a:r>
            <a:r>
              <a:rPr lang="ru-RU" sz="3800" dirty="0" err="1">
                <a:latin typeface="Trebuchet MS"/>
                <a:cs typeface="Trebuchet MS"/>
              </a:rPr>
              <a:t>адам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санасының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барлық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тұстарын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мұра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етеді</a:t>
            </a:r>
            <a:r>
              <a:rPr lang="ru-RU" sz="3800" dirty="0">
                <a:latin typeface="Trebuchet MS"/>
                <a:cs typeface="Trebuchet MS"/>
              </a:rPr>
              <a:t>.</a:t>
            </a:r>
          </a:p>
          <a:p>
            <a:pPr marL="497205" marR="2248535" indent="-485140" algn="just">
              <a:lnSpc>
                <a:spcPct val="83300"/>
              </a:lnSpc>
              <a:spcBef>
                <a:spcPts val="865"/>
              </a:spcBef>
              <a:buSzPct val="123684"/>
              <a:buChar char="•"/>
              <a:tabLst>
                <a:tab pos="499745" algn="l"/>
              </a:tabLst>
            </a:pPr>
            <a:endParaRPr lang="ru-RU" sz="3800" dirty="0">
              <a:latin typeface="Trebuchet MS"/>
              <a:cs typeface="Trebuchet MS"/>
            </a:endParaRPr>
          </a:p>
          <a:p>
            <a:pPr marL="497205" marR="2248535" indent="-485140" algn="just">
              <a:lnSpc>
                <a:spcPct val="83300"/>
              </a:lnSpc>
              <a:spcBef>
                <a:spcPts val="865"/>
              </a:spcBef>
              <a:buSzPct val="123684"/>
              <a:buChar char="•"/>
              <a:tabLst>
                <a:tab pos="499745" algn="l"/>
              </a:tabLst>
            </a:pPr>
            <a:r>
              <a:rPr lang="ru-RU" sz="3800" dirty="0" err="1">
                <a:latin typeface="Trebuchet MS"/>
                <a:cs typeface="Trebuchet MS"/>
              </a:rPr>
              <a:t>Бұл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тақырыптағы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ең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тұрақты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метафоралардың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бірі</a:t>
            </a:r>
            <a:r>
              <a:rPr lang="ru-RU" sz="3800" dirty="0">
                <a:latin typeface="Trebuchet MS"/>
                <a:cs typeface="Trebuchet MS"/>
              </a:rPr>
              <a:t> - АИ </a:t>
            </a:r>
            <a:r>
              <a:rPr lang="ru-RU" sz="3800" dirty="0" err="1">
                <a:latin typeface="Trebuchet MS"/>
                <a:cs typeface="Trebuchet MS"/>
              </a:rPr>
              <a:t>қазіргі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күйінде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баланың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миымен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салыстыруға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болады</a:t>
            </a:r>
            <a:r>
              <a:rPr lang="ru-RU" sz="3800" dirty="0">
                <a:latin typeface="Trebuchet MS"/>
                <a:cs typeface="Trebuchet MS"/>
              </a:rPr>
              <a:t>, </a:t>
            </a:r>
            <a:r>
              <a:rPr lang="ru-RU" sz="3800" dirty="0" err="1">
                <a:latin typeface="Trebuchet MS"/>
                <a:cs typeface="Trebuchet MS"/>
              </a:rPr>
              <a:t>ол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әлем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туралы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кез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келген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моральдық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тұрғыдан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жоғары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идеяларды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сіңіре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алады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және</a:t>
            </a:r>
            <a:r>
              <a:rPr lang="ru-RU" sz="3800" dirty="0">
                <a:latin typeface="Trebuchet MS"/>
                <a:cs typeface="Trebuchet MS"/>
              </a:rPr>
              <a:t> </a:t>
            </a:r>
            <a:r>
              <a:rPr lang="ru-RU" sz="3800" dirty="0" err="1">
                <a:latin typeface="Trebuchet MS"/>
                <a:cs typeface="Trebuchet MS"/>
              </a:rPr>
              <a:t>керек</a:t>
            </a:r>
            <a:r>
              <a:rPr lang="ru-RU" sz="3800" dirty="0">
                <a:latin typeface="Trebuchet MS"/>
                <a:cs typeface="Trebuchet MS"/>
              </a:rPr>
              <a:t>.</a:t>
            </a:r>
            <a:endParaRPr sz="380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61967" y="6629511"/>
            <a:ext cx="4857115" cy="4518660"/>
            <a:chOff x="13361967" y="6629511"/>
            <a:chExt cx="4857115" cy="4518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61967" y="6629511"/>
              <a:ext cx="4856992" cy="45180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60844" y="6723781"/>
              <a:ext cx="4459111" cy="413057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53666" y="1548091"/>
            <a:ext cx="6799662" cy="431395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pc="-190" dirty="0" err="1"/>
              <a:t>Қосу</a:t>
            </a:r>
            <a:r>
              <a:rPr lang="ru-RU" spc="-190" dirty="0"/>
              <a:t> </a:t>
            </a:r>
            <a:r>
              <a:rPr lang="ru-RU" spc="-190" dirty="0" err="1"/>
              <a:t>және</a:t>
            </a:r>
            <a:r>
              <a:rPr lang="ru-RU" spc="-190" dirty="0"/>
              <a:t> </a:t>
            </a:r>
            <a:r>
              <a:rPr lang="ru-RU" spc="-190" dirty="0" err="1"/>
              <a:t>қол</a:t>
            </a:r>
            <a:r>
              <a:rPr lang="ru-RU" spc="-190" dirty="0"/>
              <a:t> </a:t>
            </a:r>
            <a:r>
              <a:rPr lang="ru-RU" spc="-190" dirty="0" err="1"/>
              <a:t>жетімділік</a:t>
            </a:r>
            <a:br>
              <a:rPr lang="ru-RU" spc="-190" dirty="0"/>
            </a:br>
            <a:r>
              <a:rPr lang="ru-RU" sz="5000" b="0" i="1" spc="-10" dirty="0" err="1">
                <a:latin typeface="Cambria"/>
                <a:cs typeface="Cambria"/>
              </a:rPr>
              <a:t>Тәуекелдер</a:t>
            </a:r>
            <a:endParaRPr sz="5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3313472"/>
            <a:ext cx="17614900" cy="327384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14984" marR="195580" indent="-502920">
              <a:lnSpc>
                <a:spcPct val="84300"/>
              </a:lnSpc>
              <a:spcBef>
                <a:spcPts val="84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Сандық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бөліну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.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Технологиялармен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арнайы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құралдармен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(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мысалы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нашар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көретіндер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үшін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)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қолжетімділік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мәселелері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бар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студенттер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оқу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үдерісінен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шығарылуы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514984" marR="195580" indent="-502920">
              <a:lnSpc>
                <a:spcPct val="84300"/>
              </a:lnSpc>
              <a:spcBef>
                <a:spcPts val="84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Технологияға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бейімделу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қажеттілігі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. </a:t>
            </a:r>
            <a:r>
              <a:rPr lang="en-US" sz="3950" spc="-10" dirty="0" err="1">
                <a:latin typeface="Trebuchet MS" panose="020B0603020202020204" pitchFamily="34" charset="0"/>
                <a:cs typeface="Arial"/>
              </a:rPr>
              <a:t>ChatGPT</a:t>
            </a:r>
            <a:r>
              <a:rPr lang="en-US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950" spc="-10" dirty="0">
                <a:latin typeface="Trebuchet MS" panose="020B0603020202020204" pitchFamily="34" charset="0"/>
                <a:cs typeface="Arial"/>
              </a:rPr>
              <a:t>Gemini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сияқты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950" spc="-10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қызметтері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ерекше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оқу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қажеттіліктері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бар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адамдарды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қанағаттандыруға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толық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бейімделмеуі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52992" y="7338712"/>
            <a:ext cx="3996690" cy="3754120"/>
            <a:chOff x="8052992" y="7338712"/>
            <a:chExt cx="3996690" cy="37541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2992" y="7338712"/>
              <a:ext cx="3996334" cy="37538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1869" y="7433058"/>
              <a:ext cx="3598580" cy="33558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3814" y="-28799"/>
            <a:ext cx="15277459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30" dirty="0" err="1"/>
              <a:t>Тестілеуге</a:t>
            </a:r>
            <a:r>
              <a:rPr lang="ru-RU" spc="-130" dirty="0"/>
              <a:t> </a:t>
            </a:r>
            <a:r>
              <a:rPr lang="ru-RU" spc="-130" dirty="0" err="1"/>
              <a:t>арналған</a:t>
            </a:r>
            <a:r>
              <a:rPr lang="ru-RU" spc="-130" dirty="0"/>
              <a:t> </a:t>
            </a:r>
            <a:r>
              <a:rPr lang="ru-RU" spc="-130" dirty="0" err="1"/>
              <a:t>мысал</a:t>
            </a:r>
            <a:r>
              <a:rPr lang="ru-RU" spc="-130" dirty="0"/>
              <a:t> (</a:t>
            </a:r>
            <a:r>
              <a:rPr lang="en-US" spc="-130" dirty="0" err="1"/>
              <a:t>ChatGPT</a:t>
            </a:r>
            <a:r>
              <a:rPr lang="en-US" spc="-130" dirty="0"/>
              <a:t>)</a:t>
            </a:r>
            <a:endParaRPr spc="-35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2310452"/>
            <a:ext cx="17098645" cy="163957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514984" marR="5080" indent="-502920">
              <a:lnSpc>
                <a:spcPts val="3979"/>
              </a:lnSpc>
              <a:spcBef>
                <a:spcPts val="860"/>
              </a:spcBef>
              <a:buSzPct val="122784"/>
              <a:buChar char="•"/>
              <a:tabLst>
                <a:tab pos="514984" algn="l"/>
              </a:tabLst>
            </a:pPr>
            <a:r>
              <a:rPr lang="en-US" sz="3950" dirty="0" err="1">
                <a:latin typeface="Trebuchet MS"/>
                <a:cs typeface="Trebuchet MS"/>
              </a:rPr>
              <a:t>ChatGPT</a:t>
            </a:r>
            <a:r>
              <a:rPr lang="en-US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сұрағы</a:t>
            </a:r>
            <a:r>
              <a:rPr lang="ru-RU" sz="3950" dirty="0">
                <a:latin typeface="Trebuchet MS"/>
                <a:cs typeface="Trebuchet MS"/>
              </a:rPr>
              <a:t>, «</a:t>
            </a:r>
            <a:r>
              <a:rPr lang="ru-RU" sz="3950" dirty="0" err="1">
                <a:latin typeface="Trebuchet MS"/>
                <a:cs typeface="Trebuchet MS"/>
              </a:rPr>
              <a:t>Мүмкіндігі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шектеулі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пайдаланушылар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үшін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қолжетімділікті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қалай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қолдайсыз</a:t>
            </a:r>
            <a:r>
              <a:rPr lang="ru-RU" sz="3950" dirty="0">
                <a:latin typeface="Trebuchet MS"/>
                <a:cs typeface="Trebuchet MS"/>
              </a:rPr>
              <a:t>?» </a:t>
            </a:r>
            <a:r>
              <a:rPr lang="ru-RU" sz="3950" dirty="0" err="1">
                <a:latin typeface="Trebuchet MS"/>
                <a:cs typeface="Trebuchet MS"/>
              </a:rPr>
              <a:t>Жүйе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қаншалықты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қолжетімді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екенін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көрсетеді</a:t>
            </a:r>
            <a:r>
              <a:rPr sz="3950" spc="35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24835" y="4276693"/>
            <a:ext cx="9130665" cy="5937250"/>
            <a:chOff x="1124835" y="4276693"/>
            <a:chExt cx="9130665" cy="59372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835" y="4276693"/>
              <a:ext cx="9130053" cy="59367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3814" y="4370975"/>
              <a:ext cx="8732299" cy="5538837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0390242" y="4295285"/>
            <a:ext cx="8491855" cy="5528310"/>
            <a:chOff x="10390242" y="4295285"/>
            <a:chExt cx="8491855" cy="55283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0242" y="4295285"/>
              <a:ext cx="8491386" cy="55282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89246" y="4389390"/>
              <a:ext cx="8093505" cy="51304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191" y="445707"/>
            <a:ext cx="14972659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30" dirty="0" err="1"/>
              <a:t>Сынақ</a:t>
            </a:r>
            <a:r>
              <a:rPr lang="ru-RU" spc="-130" dirty="0"/>
              <a:t> </a:t>
            </a:r>
            <a:r>
              <a:rPr lang="ru-RU" spc="-130" dirty="0" err="1"/>
              <a:t>мысалы</a:t>
            </a:r>
            <a:r>
              <a:rPr lang="ru-RU" spc="-130" dirty="0"/>
              <a:t> </a:t>
            </a:r>
            <a:r>
              <a:rPr spc="-20" dirty="0"/>
              <a:t>(Gemini)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1342" y="1655149"/>
            <a:ext cx="17179925" cy="77978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63220" marR="5080" indent="-351155">
              <a:lnSpc>
                <a:spcPct val="80000"/>
              </a:lnSpc>
              <a:spcBef>
                <a:spcPts val="755"/>
              </a:spcBef>
              <a:buSzPct val="123636"/>
              <a:buChar char="•"/>
              <a:tabLst>
                <a:tab pos="363220" algn="l"/>
              </a:tabLst>
            </a:pPr>
            <a:r>
              <a:rPr lang="en-US" sz="2750" dirty="0">
                <a:latin typeface="Trebuchet MS"/>
                <a:cs typeface="Trebuchet MS"/>
              </a:rPr>
              <a:t>Gemini </a:t>
            </a:r>
            <a:r>
              <a:rPr lang="ru-RU" sz="2750" dirty="0" err="1">
                <a:latin typeface="Trebuchet MS"/>
                <a:cs typeface="Trebuchet MS"/>
              </a:rPr>
              <a:t>сұрағы</a:t>
            </a:r>
            <a:r>
              <a:rPr lang="ru-RU" sz="2750" dirty="0">
                <a:latin typeface="Trebuchet MS"/>
                <a:cs typeface="Trebuchet MS"/>
              </a:rPr>
              <a:t>: "</a:t>
            </a:r>
            <a:r>
              <a:rPr lang="ru-RU" sz="2750" dirty="0" err="1">
                <a:latin typeface="Trebuchet MS"/>
                <a:cs typeface="Trebuchet MS"/>
              </a:rPr>
              <a:t>Мүмкіндігі</a:t>
            </a:r>
            <a:r>
              <a:rPr lang="ru-RU" sz="2750" dirty="0">
                <a:latin typeface="Trebuchet MS"/>
                <a:cs typeface="Trebuchet MS"/>
              </a:rPr>
              <a:t> </a:t>
            </a:r>
            <a:r>
              <a:rPr lang="ru-RU" sz="2750" dirty="0" err="1">
                <a:latin typeface="Trebuchet MS"/>
                <a:cs typeface="Trebuchet MS"/>
              </a:rPr>
              <a:t>шектеулі</a:t>
            </a:r>
            <a:r>
              <a:rPr lang="ru-RU" sz="2750" dirty="0">
                <a:latin typeface="Trebuchet MS"/>
                <a:cs typeface="Trebuchet MS"/>
              </a:rPr>
              <a:t> </a:t>
            </a:r>
            <a:r>
              <a:rPr lang="ru-RU" sz="2750" dirty="0" err="1">
                <a:latin typeface="Trebuchet MS"/>
                <a:cs typeface="Trebuchet MS"/>
              </a:rPr>
              <a:t>пайдаланушылар</a:t>
            </a:r>
            <a:r>
              <a:rPr lang="ru-RU" sz="2750" dirty="0">
                <a:latin typeface="Trebuchet MS"/>
                <a:cs typeface="Trebuchet MS"/>
              </a:rPr>
              <a:t> </a:t>
            </a:r>
            <a:r>
              <a:rPr lang="ru-RU" sz="2750" dirty="0" err="1">
                <a:latin typeface="Trebuchet MS"/>
                <a:cs typeface="Trebuchet MS"/>
              </a:rPr>
              <a:t>үшін</a:t>
            </a:r>
            <a:r>
              <a:rPr lang="ru-RU" sz="2750" dirty="0">
                <a:latin typeface="Trebuchet MS"/>
                <a:cs typeface="Trebuchet MS"/>
              </a:rPr>
              <a:t> </a:t>
            </a:r>
            <a:r>
              <a:rPr lang="ru-RU" sz="2750" dirty="0" err="1">
                <a:latin typeface="Trebuchet MS"/>
                <a:cs typeface="Trebuchet MS"/>
              </a:rPr>
              <a:t>қолжетімділікті</a:t>
            </a:r>
            <a:r>
              <a:rPr lang="ru-RU" sz="2750" dirty="0">
                <a:latin typeface="Trebuchet MS"/>
                <a:cs typeface="Trebuchet MS"/>
              </a:rPr>
              <a:t> </a:t>
            </a:r>
            <a:r>
              <a:rPr lang="ru-RU" sz="2750" dirty="0" err="1">
                <a:latin typeface="Trebuchet MS"/>
                <a:cs typeface="Trebuchet MS"/>
              </a:rPr>
              <a:t>қалай</a:t>
            </a:r>
            <a:r>
              <a:rPr lang="ru-RU" sz="2750" dirty="0">
                <a:latin typeface="Trebuchet MS"/>
                <a:cs typeface="Trebuchet MS"/>
              </a:rPr>
              <a:t> </a:t>
            </a:r>
            <a:r>
              <a:rPr lang="ru-RU" sz="2750" dirty="0" err="1">
                <a:latin typeface="Trebuchet MS"/>
                <a:cs typeface="Trebuchet MS"/>
              </a:rPr>
              <a:t>қолдайсыз</a:t>
            </a:r>
            <a:r>
              <a:rPr lang="ru-RU" sz="2750" dirty="0">
                <a:latin typeface="Trebuchet MS"/>
                <a:cs typeface="Trebuchet MS"/>
              </a:rPr>
              <a:t>?" </a:t>
            </a:r>
            <a:r>
              <a:rPr lang="ru-RU" sz="2750" dirty="0" err="1">
                <a:latin typeface="Trebuchet MS"/>
                <a:cs typeface="Trebuchet MS"/>
              </a:rPr>
              <a:t>жүйенің</a:t>
            </a:r>
            <a:r>
              <a:rPr lang="ru-RU" sz="2750" dirty="0">
                <a:latin typeface="Trebuchet MS"/>
                <a:cs typeface="Trebuchet MS"/>
              </a:rPr>
              <a:t> осы </a:t>
            </a:r>
            <a:r>
              <a:rPr lang="ru-RU" sz="2750" dirty="0" err="1">
                <a:latin typeface="Trebuchet MS"/>
                <a:cs typeface="Trebuchet MS"/>
              </a:rPr>
              <a:t>пайдаланушыларды</a:t>
            </a:r>
            <a:r>
              <a:rPr lang="ru-RU" sz="2750" dirty="0">
                <a:latin typeface="Trebuchet MS"/>
                <a:cs typeface="Trebuchet MS"/>
              </a:rPr>
              <a:t> </a:t>
            </a:r>
            <a:r>
              <a:rPr lang="ru-RU" sz="2750" dirty="0" err="1">
                <a:latin typeface="Trebuchet MS"/>
                <a:cs typeface="Trebuchet MS"/>
              </a:rPr>
              <a:t>орналастыруға</a:t>
            </a:r>
            <a:r>
              <a:rPr lang="ru-RU" sz="2750" dirty="0">
                <a:latin typeface="Trebuchet MS"/>
                <a:cs typeface="Trebuchet MS"/>
              </a:rPr>
              <a:t> </a:t>
            </a:r>
            <a:r>
              <a:rPr lang="ru-RU" sz="2750" dirty="0" err="1">
                <a:latin typeface="Trebuchet MS"/>
                <a:cs typeface="Trebuchet MS"/>
              </a:rPr>
              <a:t>қаншалықты</a:t>
            </a:r>
            <a:r>
              <a:rPr lang="ru-RU" sz="2750" dirty="0">
                <a:latin typeface="Trebuchet MS"/>
                <a:cs typeface="Trebuchet MS"/>
              </a:rPr>
              <a:t> </a:t>
            </a:r>
            <a:r>
              <a:rPr lang="ru-RU" sz="2750" dirty="0" err="1">
                <a:latin typeface="Trebuchet MS"/>
                <a:cs typeface="Trebuchet MS"/>
              </a:rPr>
              <a:t>жақсы</a:t>
            </a:r>
            <a:r>
              <a:rPr lang="ru-RU" sz="2750" dirty="0">
                <a:latin typeface="Trebuchet MS"/>
                <a:cs typeface="Trebuchet MS"/>
              </a:rPr>
              <a:t> </a:t>
            </a:r>
            <a:r>
              <a:rPr lang="ru-RU" sz="2750" dirty="0" err="1">
                <a:latin typeface="Trebuchet MS"/>
                <a:cs typeface="Trebuchet MS"/>
              </a:rPr>
              <a:t>дайындалғанын</a:t>
            </a:r>
            <a:r>
              <a:rPr lang="ru-RU" sz="2750" dirty="0">
                <a:latin typeface="Trebuchet MS"/>
                <a:cs typeface="Trebuchet MS"/>
              </a:rPr>
              <a:t> </a:t>
            </a:r>
            <a:r>
              <a:rPr lang="ru-RU" sz="2750" dirty="0" err="1">
                <a:latin typeface="Trebuchet MS"/>
                <a:cs typeface="Trebuchet MS"/>
              </a:rPr>
              <a:t>көрсетеді</a:t>
            </a:r>
            <a:r>
              <a:rPr lang="ru-RU" sz="2750" dirty="0">
                <a:latin typeface="Trebuchet MS"/>
                <a:cs typeface="Trebuchet MS"/>
              </a:rPr>
              <a:t>.</a:t>
            </a:r>
            <a:endParaRPr sz="275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5" y="2563564"/>
            <a:ext cx="20103465" cy="9243060"/>
            <a:chOff x="0" y="2064333"/>
            <a:chExt cx="20103465" cy="92430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13246"/>
              <a:ext cx="7179128" cy="58341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12" y="2418019"/>
              <a:ext cx="6887416" cy="54152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3234" y="4726763"/>
              <a:ext cx="7834431" cy="65805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2652" y="4831524"/>
              <a:ext cx="7415723" cy="638095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12886" y="2064333"/>
              <a:ext cx="7390197" cy="36275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2304" y="2169105"/>
              <a:ext cx="7033971" cy="3208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315656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pc="-190" dirty="0" err="1"/>
              <a:t>Қосу</a:t>
            </a:r>
            <a:r>
              <a:rPr lang="ru-RU" spc="-190" dirty="0"/>
              <a:t> </a:t>
            </a:r>
            <a:r>
              <a:rPr lang="ru-RU" spc="-190" dirty="0" err="1"/>
              <a:t>және</a:t>
            </a:r>
            <a:r>
              <a:rPr lang="ru-RU" spc="-190" dirty="0"/>
              <a:t> </a:t>
            </a:r>
            <a:r>
              <a:rPr lang="ru-RU" spc="-190" dirty="0" err="1"/>
              <a:t>қол</a:t>
            </a:r>
            <a:r>
              <a:rPr lang="ru-RU" spc="-190" dirty="0"/>
              <a:t> </a:t>
            </a:r>
            <a:r>
              <a:rPr lang="ru-RU" spc="-190" dirty="0" err="1"/>
              <a:t>жетімділік</a:t>
            </a:r>
            <a:br>
              <a:rPr lang="ru-RU" spc="-190" dirty="0"/>
            </a:br>
            <a:r>
              <a:rPr lang="ru-RU" sz="5000" b="0" i="1" spc="-10" dirty="0" err="1">
                <a:latin typeface="Cambria"/>
                <a:cs typeface="Cambria"/>
              </a:rPr>
              <a:t>Этикалық</a:t>
            </a:r>
            <a:r>
              <a:rPr lang="ru-RU" sz="5000" b="0" i="1" spc="-10" dirty="0">
                <a:latin typeface="Cambria"/>
                <a:cs typeface="Cambria"/>
              </a:rPr>
              <a:t> </a:t>
            </a:r>
            <a:r>
              <a:rPr lang="ru-RU" sz="5000" b="0" i="1" spc="-10" dirty="0" err="1">
                <a:latin typeface="Cambria"/>
                <a:cs typeface="Cambria"/>
              </a:rPr>
              <a:t>шешім</a:t>
            </a:r>
            <a:endParaRPr sz="5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288" y="3253149"/>
            <a:ext cx="16900525" cy="3290388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14350" marR="558800" indent="-502284">
              <a:lnSpc>
                <a:spcPct val="84100"/>
              </a:lnSpc>
              <a:spcBef>
                <a:spcPts val="850"/>
              </a:spcBef>
              <a:buSzPct val="122784"/>
              <a:buChar char="•"/>
              <a:tabLst>
                <a:tab pos="515620" algn="l"/>
              </a:tabLst>
            </a:pPr>
            <a:r>
              <a:rPr lang="en-US" sz="3950" dirty="0">
                <a:latin typeface="Trebuchet MS"/>
                <a:cs typeface="Trebuchet MS"/>
              </a:rPr>
              <a:t>AI </a:t>
            </a:r>
            <a:r>
              <a:rPr lang="ru-RU" sz="3950" dirty="0" err="1">
                <a:latin typeface="Trebuchet MS"/>
                <a:cs typeface="Trebuchet MS"/>
              </a:rPr>
              <a:t>технологиялары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студенттердің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барлық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санаттары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үшін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қажетті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мүмкіндіктерге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қол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жеткізуді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қамтамасыз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ететін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инклюзивті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тәсілді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қолдауы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маңызды</a:t>
            </a:r>
            <a:r>
              <a:rPr lang="ru-RU" sz="3950" dirty="0">
                <a:latin typeface="Trebuchet MS"/>
                <a:cs typeface="Trebuchet MS"/>
              </a:rPr>
              <a:t>.</a:t>
            </a:r>
          </a:p>
          <a:p>
            <a:pPr marL="514350" marR="558800" indent="-502284">
              <a:lnSpc>
                <a:spcPct val="84100"/>
              </a:lnSpc>
              <a:spcBef>
                <a:spcPts val="850"/>
              </a:spcBef>
              <a:buSzPct val="122784"/>
              <a:buChar char="•"/>
              <a:tabLst>
                <a:tab pos="515620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Бұл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әртүрлі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енгізу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пішіндерін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қолдауды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кеңейтілген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бейімдеу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мүмкіндіктерін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және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мазмұнмен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өзара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әрекеттесудің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балама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жолдарын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қамтиды</a:t>
            </a:r>
            <a:r>
              <a:rPr lang="ru-RU" sz="395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5867" y="6535991"/>
            <a:ext cx="4388881" cy="438888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191" y="356323"/>
            <a:ext cx="18121630" cy="1885314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lang="ru-RU" spc="-140" dirty="0" err="1"/>
              <a:t>Ашықтық</a:t>
            </a:r>
            <a:r>
              <a:rPr lang="ru-RU" spc="-140" dirty="0"/>
              <a:t> </a:t>
            </a:r>
            <a:r>
              <a:rPr lang="ru-RU" spc="-140" dirty="0" err="1"/>
              <a:t>және</a:t>
            </a:r>
            <a:r>
              <a:rPr lang="ru-RU" spc="-140" dirty="0"/>
              <a:t> </a:t>
            </a:r>
            <a:r>
              <a:rPr lang="ru-RU" spc="-140" dirty="0" err="1"/>
              <a:t>есеп</a:t>
            </a:r>
            <a:r>
              <a:rPr lang="ru-RU" spc="-140" dirty="0"/>
              <a:t> </a:t>
            </a:r>
            <a:r>
              <a:rPr lang="ru-RU" spc="-140" dirty="0" err="1"/>
              <a:t>берушілік</a:t>
            </a:r>
            <a:br>
              <a:rPr lang="ru-RU" spc="-140" dirty="0"/>
            </a:br>
            <a:r>
              <a:rPr lang="ru-RU" sz="3800" dirty="0" err="1"/>
              <a:t>Оқу</a:t>
            </a:r>
            <a:r>
              <a:rPr lang="ru-RU" sz="3800" dirty="0"/>
              <a:t> </a:t>
            </a:r>
            <a:r>
              <a:rPr lang="ru-RU" sz="3800" dirty="0" err="1"/>
              <a:t>процесіндегі</a:t>
            </a:r>
            <a:r>
              <a:rPr lang="ru-RU" sz="3800" dirty="0"/>
              <a:t> АИ </a:t>
            </a:r>
            <a:r>
              <a:rPr lang="ru-RU" sz="3800" dirty="0" err="1"/>
              <a:t>әрекеттеріне</a:t>
            </a:r>
            <a:r>
              <a:rPr lang="ru-RU" sz="3800" dirty="0"/>
              <a:t> </a:t>
            </a:r>
            <a:r>
              <a:rPr lang="ru-RU" sz="3800" dirty="0" err="1"/>
              <a:t>кім</a:t>
            </a:r>
            <a:r>
              <a:rPr lang="ru-RU" sz="3800" dirty="0"/>
              <a:t> </a:t>
            </a:r>
            <a:r>
              <a:rPr lang="ru-RU" sz="3800" dirty="0" err="1"/>
              <a:t>жауапты</a:t>
            </a:r>
            <a:r>
              <a:rPr lang="ru-RU" sz="3800" dirty="0"/>
              <a:t>?</a:t>
            </a: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2669472"/>
            <a:ext cx="17715865" cy="281327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514984" marR="5080" indent="-502920">
              <a:lnSpc>
                <a:spcPct val="86100"/>
              </a:lnSpc>
              <a:spcBef>
                <a:spcPts val="7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Мәселе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: </a:t>
            </a:r>
            <a:r>
              <a:rPr lang="en-US" sz="3950" spc="-10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студенттік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тапсырмаларды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бағалау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оқу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материалдарын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ұсыну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сияқты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шешімдер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қабылдағанда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ықтимал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қателер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әділетсіз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нәтижелер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үшін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кім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жауапты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екенін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түсіну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маңызды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514984" marR="5080" indent="-502920">
              <a:lnSpc>
                <a:spcPct val="86100"/>
              </a:lnSpc>
              <a:spcBef>
                <a:spcPts val="755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en-US" sz="3950" spc="-10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жүйесі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студент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жұмысын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дұрыс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бағаламаса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немесе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дұрыс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емес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ақпарат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берсе,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мәселелер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туындауы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pc="-140" dirty="0" err="1"/>
              <a:t>Ашықтық</a:t>
            </a:r>
            <a:r>
              <a:rPr lang="ru-RU" spc="-140" dirty="0"/>
              <a:t> </a:t>
            </a:r>
            <a:r>
              <a:rPr lang="ru-RU" spc="-140" dirty="0" err="1"/>
              <a:t>және</a:t>
            </a:r>
            <a:r>
              <a:rPr lang="ru-RU" spc="-140" dirty="0"/>
              <a:t> </a:t>
            </a:r>
            <a:r>
              <a:rPr lang="ru-RU" spc="-140" dirty="0" err="1"/>
              <a:t>есеп</a:t>
            </a:r>
            <a:r>
              <a:rPr lang="ru-RU" spc="-140" dirty="0"/>
              <a:t> </a:t>
            </a:r>
            <a:r>
              <a:rPr lang="ru-RU" spc="-140" dirty="0" err="1"/>
              <a:t>берушілік</a:t>
            </a:r>
            <a:br>
              <a:rPr lang="ru-RU" spc="-140" dirty="0"/>
            </a:br>
            <a:r>
              <a:rPr lang="ru-RU" sz="5000" b="0" i="1" spc="-10" dirty="0" err="1">
                <a:latin typeface="Cambria"/>
              </a:rPr>
              <a:t>Тәуекелдер</a:t>
            </a:r>
            <a:endParaRPr sz="5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3511587"/>
            <a:ext cx="17424400" cy="328795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14984" marR="5080" indent="-502920">
              <a:lnSpc>
                <a:spcPct val="84100"/>
              </a:lnSpc>
              <a:spcBef>
                <a:spcPts val="85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Бақылау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 мен </a:t>
            </a: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жауапкершіліктің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болмауы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Студенттер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мен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мұғалімдер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950" spc="-10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неліктен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белгілі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бір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шешім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қабылдағанын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түсінбеуі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бұл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жүйеге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сенімсіздік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тудырады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514984" marR="5080" indent="-502920">
              <a:lnSpc>
                <a:spcPct val="84100"/>
              </a:lnSpc>
              <a:spcBef>
                <a:spcPts val="85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Бағалау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spc="-10" dirty="0" err="1">
                <a:latin typeface="Trebuchet MS" panose="020B0603020202020204" pitchFamily="34" charset="0"/>
                <a:cs typeface="Arial"/>
              </a:rPr>
              <a:t>қателері</a:t>
            </a:r>
            <a:r>
              <a:rPr lang="ru-RU" sz="3950" b="1" spc="-10" dirty="0">
                <a:latin typeface="Trebuchet MS" panose="020B0603020202020204" pitchFamily="34" charset="0"/>
                <a:cs typeface="Arial"/>
              </a:rPr>
              <a:t>.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Мысалы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егер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950" spc="-10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жүйесі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жазбаша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тапсырмаларды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бағалау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үшін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ашық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емес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алгоритмдерді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пайдаланса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бұл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нәтижелерге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әсер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етуі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spc="-1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spc="-10" dirty="0">
                <a:latin typeface="Trebuchet MS" panose="020B0603020202020204" pitchFamily="34" charset="0"/>
                <a:cs typeface="Arial"/>
              </a:rPr>
              <a:t>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129411"/>
          </a:xfrm>
          <a:prstGeom prst="rect">
            <a:avLst/>
          </a:prstGeom>
        </p:spPr>
        <p:txBody>
          <a:bodyPr vert="horz" wrap="square" lIns="0" tIns="51688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pc="-145" dirty="0" err="1"/>
              <a:t>Тестілеу</a:t>
            </a:r>
            <a:r>
              <a:rPr lang="ru-RU" spc="-145" dirty="0"/>
              <a:t> </a:t>
            </a:r>
            <a:r>
              <a:rPr lang="ru-RU" spc="-145" dirty="0" err="1"/>
              <a:t>мысалы</a:t>
            </a:r>
            <a:r>
              <a:rPr lang="ru-RU" spc="-145" dirty="0"/>
              <a:t> (</a:t>
            </a:r>
            <a:r>
              <a:rPr lang="en-US" spc="-145" dirty="0"/>
              <a:t>Gemini </a:t>
            </a:r>
            <a:r>
              <a:rPr lang="ru-RU" spc="-145" dirty="0" err="1"/>
              <a:t>және</a:t>
            </a:r>
            <a:r>
              <a:rPr lang="ru-RU" spc="-145" dirty="0"/>
              <a:t> </a:t>
            </a:r>
            <a:r>
              <a:rPr lang="en-US" spc="-145" dirty="0" err="1"/>
              <a:t>ChatGPT</a:t>
            </a:r>
            <a:r>
              <a:rPr lang="en-US" spc="-145" dirty="0"/>
              <a:t>)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697206"/>
            <a:ext cx="17509490" cy="164020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14984" marR="5080" indent="-502920" algn="just">
              <a:lnSpc>
                <a:spcPct val="84100"/>
              </a:lnSpc>
              <a:spcBef>
                <a:spcPts val="850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Сұрақ</a:t>
            </a:r>
            <a:r>
              <a:rPr lang="ru-RU" sz="3950" dirty="0">
                <a:latin typeface="Trebuchet MS"/>
                <a:cs typeface="Trebuchet MS"/>
              </a:rPr>
              <a:t>: «</a:t>
            </a:r>
            <a:r>
              <a:rPr lang="ru-RU" sz="3950" dirty="0" err="1">
                <a:latin typeface="Trebuchet MS"/>
                <a:cs typeface="Trebuchet MS"/>
              </a:rPr>
              <a:t>Рейтингтер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немесе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ұсыныстарға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қатысты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шешімдеріңізді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пайдаланушыларға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қалай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түсіндіресіз</a:t>
            </a:r>
            <a:r>
              <a:rPr lang="ru-RU" sz="3950" dirty="0">
                <a:latin typeface="Trebuchet MS"/>
                <a:cs typeface="Trebuchet MS"/>
              </a:rPr>
              <a:t>?» - </a:t>
            </a:r>
            <a:r>
              <a:rPr lang="ru-RU" sz="3950" dirty="0" err="1">
                <a:latin typeface="Trebuchet MS"/>
                <a:cs typeface="Trebuchet MS"/>
              </a:rPr>
              <a:t>Бұл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жүйенің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қаншалықты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ашық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екенін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түсінуге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көмектеседі</a:t>
            </a:r>
            <a:r>
              <a:rPr lang="ru-RU" sz="395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191" y="818113"/>
            <a:ext cx="17639659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40" dirty="0" err="1"/>
              <a:t>Ашықтық</a:t>
            </a:r>
            <a:r>
              <a:rPr lang="ru-RU" spc="-140" dirty="0"/>
              <a:t> </a:t>
            </a:r>
            <a:r>
              <a:rPr lang="ru-RU" spc="-140" dirty="0" err="1"/>
              <a:t>және</a:t>
            </a:r>
            <a:r>
              <a:rPr lang="ru-RU" spc="-140" dirty="0"/>
              <a:t> </a:t>
            </a:r>
            <a:r>
              <a:rPr lang="ru-RU" spc="-140" dirty="0" err="1"/>
              <a:t>есеп</a:t>
            </a:r>
            <a:r>
              <a:rPr lang="ru-RU" spc="-140" dirty="0"/>
              <a:t> </a:t>
            </a:r>
            <a:r>
              <a:rPr lang="ru-RU" spc="-140" dirty="0" err="1"/>
              <a:t>берушілік</a:t>
            </a:r>
            <a:endParaRPr spc="-85" dirty="0"/>
          </a:p>
        </p:txBody>
      </p:sp>
      <p:sp>
        <p:nvSpPr>
          <p:cNvPr id="3" name="object 3"/>
          <p:cNvSpPr txBox="1"/>
          <p:nvPr/>
        </p:nvSpPr>
        <p:spPr>
          <a:xfrm>
            <a:off x="706000" y="1715925"/>
            <a:ext cx="17421225" cy="458266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  <a:tabLst>
                <a:tab pos="3239135" algn="l"/>
              </a:tabLst>
            </a:pPr>
            <a:r>
              <a:rPr lang="ru-RU" sz="5000" i="1" spc="-10" dirty="0" err="1">
                <a:latin typeface="Cambria"/>
                <a:cs typeface="Cambria"/>
              </a:rPr>
              <a:t>Этикалық</a:t>
            </a:r>
            <a:r>
              <a:rPr lang="ru-RU" sz="5000" i="1" spc="-10" dirty="0">
                <a:latin typeface="Cambria"/>
                <a:cs typeface="Cambria"/>
              </a:rPr>
              <a:t> </a:t>
            </a:r>
            <a:r>
              <a:rPr lang="ru-RU" sz="5000" i="1" spc="-10" dirty="0" err="1">
                <a:latin typeface="Cambria"/>
                <a:cs typeface="Cambria"/>
              </a:rPr>
              <a:t>шешім</a:t>
            </a:r>
            <a:endParaRPr lang="ru-RU" sz="5000" i="1" spc="-1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  <a:tabLst>
                <a:tab pos="3239135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Пайдаланушыларға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түсінуге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мүмкіндік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беретін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механизмдер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әзірленуі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керек</a:t>
            </a:r>
            <a:r>
              <a:rPr lang="ru-RU" sz="3950" dirty="0">
                <a:latin typeface="Trebuchet MS"/>
                <a:cs typeface="Trebuchet MS"/>
              </a:rPr>
              <a:t>:</a:t>
            </a:r>
          </a:p>
          <a:p>
            <a:pPr marL="584200" indent="-571500">
              <a:lnSpc>
                <a:spcPct val="100000"/>
              </a:lnSpc>
              <a:spcBef>
                <a:spcPts val="1535"/>
              </a:spcBef>
              <a:buFont typeface="Arial" panose="020B0604020202020204" pitchFamily="34" charset="0"/>
              <a:buChar char="•"/>
              <a:tabLst>
                <a:tab pos="3239135" algn="l"/>
              </a:tabLst>
            </a:pPr>
            <a:r>
              <a:rPr lang="en-US" sz="3950" dirty="0">
                <a:latin typeface="Trebuchet MS"/>
                <a:cs typeface="Trebuchet MS"/>
              </a:rPr>
              <a:t>AI </a:t>
            </a:r>
            <a:r>
              <a:rPr lang="ru-RU" sz="3950" dirty="0" err="1">
                <a:latin typeface="Trebuchet MS"/>
                <a:cs typeface="Trebuchet MS"/>
              </a:rPr>
              <a:t>алгоритмдері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қалай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жұмыс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істейді</a:t>
            </a:r>
            <a:endParaRPr lang="ru-RU" sz="3950" dirty="0">
              <a:latin typeface="Trebuchet MS"/>
              <a:cs typeface="Trebuchet MS"/>
            </a:endParaRPr>
          </a:p>
          <a:p>
            <a:pPr marL="584200" indent="-571500">
              <a:lnSpc>
                <a:spcPct val="100000"/>
              </a:lnSpc>
              <a:spcBef>
                <a:spcPts val="1535"/>
              </a:spcBef>
              <a:buFont typeface="Arial" panose="020B0604020202020204" pitchFamily="34" charset="0"/>
              <a:buChar char="•"/>
              <a:tabLst>
                <a:tab pos="3239135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және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егер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олар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әділетсіз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болып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көрінсе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en-US" sz="3950" dirty="0">
                <a:latin typeface="Trebuchet MS"/>
                <a:cs typeface="Trebuchet MS"/>
              </a:rPr>
              <a:t>AI </a:t>
            </a:r>
            <a:r>
              <a:rPr lang="ru-RU" sz="3950" dirty="0" err="1">
                <a:latin typeface="Trebuchet MS"/>
                <a:cs typeface="Trebuchet MS"/>
              </a:rPr>
              <a:t>шешімдеріне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шағымдану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мүмкіндігін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қамтамасыз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ету</a:t>
            </a:r>
            <a:r>
              <a:rPr lang="ru-RU" sz="395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4576" y="6793489"/>
            <a:ext cx="11660972" cy="4019321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pc="-120" dirty="0"/>
              <a:t>АИ </a:t>
            </a:r>
            <a:r>
              <a:rPr lang="ru-RU" spc="-120" dirty="0" err="1"/>
              <a:t>контекстіндегі</a:t>
            </a:r>
            <a:r>
              <a:rPr lang="ru-RU" spc="-120" dirty="0"/>
              <a:t> </a:t>
            </a:r>
            <a:r>
              <a:rPr lang="ru-RU" spc="-120" dirty="0" err="1"/>
              <a:t>мұғалімнің</a:t>
            </a:r>
            <a:r>
              <a:rPr lang="ru-RU" spc="-120" dirty="0"/>
              <a:t> </a:t>
            </a:r>
            <a:r>
              <a:rPr lang="ru-RU" spc="-120" dirty="0" err="1"/>
              <a:t>рөлі</a:t>
            </a:r>
            <a:br>
              <a:rPr lang="ru-RU" spc="-120" dirty="0"/>
            </a:br>
            <a:r>
              <a:rPr lang="en-US" sz="5000" b="0" i="1" dirty="0">
                <a:latin typeface="Cambria"/>
                <a:cs typeface="Cambria"/>
              </a:rPr>
              <a:t>AI </a:t>
            </a:r>
            <a:r>
              <a:rPr lang="ru-RU" sz="5000" b="0" i="1" dirty="0" err="1">
                <a:latin typeface="Cambria"/>
                <a:cs typeface="Cambria"/>
              </a:rPr>
              <a:t>мұғалімнің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сыныптағы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рөліне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қалай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әсер</a:t>
            </a:r>
            <a:r>
              <a:rPr lang="ru-RU" sz="5000" b="0" i="1" dirty="0">
                <a:latin typeface="Cambria"/>
                <a:cs typeface="Cambria"/>
              </a:rPr>
              <a:t> </a:t>
            </a:r>
            <a:r>
              <a:rPr lang="ru-RU" sz="5000" b="0" i="1" dirty="0" err="1">
                <a:latin typeface="Cambria"/>
                <a:cs typeface="Cambria"/>
              </a:rPr>
              <a:t>етеді</a:t>
            </a:r>
            <a:r>
              <a:rPr lang="ru-RU" sz="5000" b="0" i="1" dirty="0">
                <a:latin typeface="Cambria"/>
                <a:cs typeface="Cambria"/>
              </a:rPr>
              <a:t>?</a:t>
            </a:r>
            <a:endParaRPr sz="50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3593" y="3511587"/>
            <a:ext cx="17545685" cy="277736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14984" marR="188595" indent="-502920" algn="just">
              <a:lnSpc>
                <a:spcPct val="84100"/>
              </a:lnSpc>
              <a:spcBef>
                <a:spcPts val="85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b="1" dirty="0" err="1">
                <a:latin typeface="Trebuchet MS" panose="020B0603020202020204" pitchFamily="34" charset="0"/>
                <a:cs typeface="Arial"/>
              </a:rPr>
              <a:t>Мәселе</a:t>
            </a:r>
            <a:r>
              <a:rPr lang="ru-RU" sz="3950" b="1" dirty="0">
                <a:latin typeface="Trebuchet MS" panose="020B0603020202020204" pitchFamily="34" charset="0"/>
                <a:cs typeface="Arial"/>
              </a:rPr>
              <a:t>: </a:t>
            </a:r>
            <a:r>
              <a:rPr lang="en-US" sz="3950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көптеген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функцияларды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орындай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алады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мысалы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тапсырмаларды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тексеру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материалдарды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бейімдеу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тіпті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студенттерге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нақты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уақытта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көмек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көрсету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514984" marR="188595" indent="-502920" algn="just">
              <a:lnSpc>
                <a:spcPct val="84100"/>
              </a:lnSpc>
              <a:spcBef>
                <a:spcPts val="850"/>
              </a:spcBef>
              <a:buSzPct val="122784"/>
              <a:buFont typeface="Trebuchet MS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 panose="020B0603020202020204" pitchFamily="34" charset="0"/>
                <a:cs typeface="Arial"/>
              </a:rPr>
              <a:t>Дегенмен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бұл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мұғалімнің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рөлін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төмендетіп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білім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берудегі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адами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элементтің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жоғалуы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туралы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алаңдаушылық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тудыруы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10142" y="6288208"/>
            <a:ext cx="4679315" cy="4679315"/>
            <a:chOff x="8110142" y="6288208"/>
            <a:chExt cx="4679315" cy="4679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0142" y="6288208"/>
              <a:ext cx="4678942" cy="46789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9019" y="6382312"/>
              <a:ext cx="4281188" cy="42811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8191" y="445707"/>
            <a:ext cx="18020659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25" dirty="0"/>
              <a:t>АИ </a:t>
            </a:r>
            <a:r>
              <a:rPr lang="ru-RU" spc="-125" dirty="0" err="1"/>
              <a:t>контекстіндегі</a:t>
            </a:r>
            <a:r>
              <a:rPr lang="ru-RU" spc="-125" dirty="0"/>
              <a:t> </a:t>
            </a:r>
            <a:r>
              <a:rPr lang="ru-RU" spc="-125" dirty="0" err="1"/>
              <a:t>мұғалімнің</a:t>
            </a:r>
            <a:r>
              <a:rPr lang="ru-RU" spc="-125" dirty="0"/>
              <a:t> </a:t>
            </a:r>
            <a:r>
              <a:rPr lang="ru-RU" spc="-125" dirty="0" err="1"/>
              <a:t>рөлі</a:t>
            </a:r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706000" y="1487582"/>
            <a:ext cx="18288635" cy="4180632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kk-KZ" sz="5000" i="1" spc="-10" dirty="0">
                <a:latin typeface="Cambria"/>
                <a:cs typeface="Cambria"/>
              </a:rPr>
              <a:t>Тәекелдер</a:t>
            </a:r>
            <a:endParaRPr sz="5000" dirty="0">
              <a:latin typeface="Cambria"/>
              <a:cs typeface="Cambria"/>
            </a:endParaRPr>
          </a:p>
          <a:p>
            <a:pPr marL="832485" marR="5080" indent="-503555" algn="just">
              <a:lnSpc>
                <a:spcPts val="3979"/>
              </a:lnSpc>
              <a:spcBef>
                <a:spcPts val="2730"/>
              </a:spcBef>
              <a:buSzPct val="122784"/>
              <a:buFont typeface="Trebuchet MS"/>
              <a:buChar char="•"/>
              <a:tabLst>
                <a:tab pos="832485" algn="l"/>
              </a:tabLst>
            </a:pPr>
            <a:r>
              <a:rPr lang="ru-RU" sz="3950" b="1" dirty="0" err="1">
                <a:latin typeface="Trebuchet MS" panose="020B0603020202020204" pitchFamily="34" charset="0"/>
                <a:cs typeface="Arial"/>
              </a:rPr>
              <a:t>Мұғалімді</a:t>
            </a:r>
            <a:r>
              <a:rPr lang="ru-RU" sz="3950" b="1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dirty="0" err="1">
                <a:latin typeface="Trebuchet MS" panose="020B0603020202020204" pitchFamily="34" charset="0"/>
                <a:cs typeface="Arial"/>
              </a:rPr>
              <a:t>ауыстыру</a:t>
            </a:r>
            <a:r>
              <a:rPr lang="ru-RU" sz="3950" b="1" dirty="0">
                <a:latin typeface="Trebuchet MS" panose="020B0603020202020204" pitchFamily="34" charset="0"/>
                <a:cs typeface="Arial"/>
              </a:rPr>
              <a:t>.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Егер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en-US" sz="3950" dirty="0">
                <a:latin typeface="Trebuchet MS" panose="020B0603020202020204" pitchFamily="34" charset="0"/>
                <a:cs typeface="Arial"/>
              </a:rPr>
              <a:t>AI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білім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берудегі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негізгі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құралға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айналса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бұл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мұғалімдер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санының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қысқаруына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әкелуі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мүмкін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бұл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білім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сапасына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теріс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әсер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етеді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.</a:t>
            </a:r>
          </a:p>
          <a:p>
            <a:pPr marL="832485" marR="5080" indent="-503555" algn="just">
              <a:lnSpc>
                <a:spcPts val="3979"/>
              </a:lnSpc>
              <a:spcBef>
                <a:spcPts val="2730"/>
              </a:spcBef>
              <a:buSzPct val="122784"/>
              <a:buFont typeface="Trebuchet MS"/>
              <a:buChar char="•"/>
              <a:tabLst>
                <a:tab pos="832485" algn="l"/>
              </a:tabLst>
            </a:pPr>
            <a:r>
              <a:rPr lang="ru-RU" sz="3950" b="1" dirty="0" err="1">
                <a:latin typeface="Trebuchet MS" panose="020B0603020202020204" pitchFamily="34" charset="0"/>
                <a:cs typeface="Arial"/>
              </a:rPr>
              <a:t>Гуманистік</a:t>
            </a:r>
            <a:r>
              <a:rPr lang="ru-RU" sz="3950" b="1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dirty="0" err="1">
                <a:latin typeface="Trebuchet MS" panose="020B0603020202020204" pitchFamily="34" charset="0"/>
                <a:cs typeface="Arial"/>
              </a:rPr>
              <a:t>көзқарасты</a:t>
            </a:r>
            <a:r>
              <a:rPr lang="ru-RU" sz="3950" b="1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b="1" dirty="0" err="1">
                <a:latin typeface="Trebuchet MS" panose="020B0603020202020204" pitchFamily="34" charset="0"/>
                <a:cs typeface="Arial"/>
              </a:rPr>
              <a:t>жоғалту</a:t>
            </a:r>
            <a:r>
              <a:rPr lang="ru-RU" sz="3950" b="1" dirty="0">
                <a:latin typeface="Trebuchet MS" panose="020B0603020202020204" pitchFamily="34" charset="0"/>
                <a:cs typeface="Arial"/>
              </a:rPr>
              <a:t>.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Білім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беру тек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білім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беру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ғана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емес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,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сонымен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бірге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адамның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өзара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әрекетін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қажет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ететін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 </a:t>
            </a:r>
            <a:r>
              <a:rPr lang="ru-RU" sz="3950" dirty="0" err="1">
                <a:latin typeface="Trebuchet MS" panose="020B0603020202020204" pitchFamily="34" charset="0"/>
                <a:cs typeface="Arial"/>
              </a:rPr>
              <a:t>тәрбие</a:t>
            </a:r>
            <a:r>
              <a:rPr lang="ru-RU" sz="3950" dirty="0">
                <a:latin typeface="Trebuchet MS" panose="020B0603020202020204" pitchFamily="34" charset="0"/>
                <a:cs typeface="Arial"/>
              </a:rPr>
              <a:t>.</a:t>
            </a:r>
            <a:endParaRPr sz="3950" dirty="0">
              <a:latin typeface="Trebuchet MS" panose="020B0603020202020204" pitchFamily="34" charset="0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831140"/>
          </a:xfrm>
          <a:prstGeom prst="rect">
            <a:avLst/>
          </a:prstGeom>
        </p:spPr>
        <p:txBody>
          <a:bodyPr vert="horz" wrap="square" lIns="0" tIns="60831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95"/>
              </a:spcBef>
            </a:pPr>
            <a:r>
              <a:rPr lang="en-US" spc="-160" dirty="0"/>
              <a:t>AI-</a:t>
            </a:r>
            <a:r>
              <a:rPr lang="ru-RU" spc="-160" dirty="0" err="1"/>
              <a:t>дағы</a:t>
            </a:r>
            <a:r>
              <a:rPr lang="ru-RU" spc="-160" dirty="0"/>
              <a:t> </a:t>
            </a:r>
            <a:r>
              <a:rPr lang="ru-RU" spc="-160" dirty="0" err="1"/>
              <a:t>бейімділік</a:t>
            </a:r>
            <a:br>
              <a:rPr lang="ru-RU" spc="-160" dirty="0"/>
            </a:br>
            <a:r>
              <a:rPr lang="ru-RU" sz="4500" dirty="0" err="1"/>
              <a:t>Неліктен</a:t>
            </a:r>
            <a:r>
              <a:rPr lang="ru-RU" sz="4500" dirty="0"/>
              <a:t> </a:t>
            </a:r>
            <a:r>
              <a:rPr lang="ru-RU" sz="4500" dirty="0" err="1"/>
              <a:t>маңызды</a:t>
            </a:r>
            <a:r>
              <a:rPr lang="ru-RU" sz="4500" dirty="0"/>
              <a:t>?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284671"/>
            <a:ext cx="8124825" cy="4463401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156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Этикалық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салдарлар</a:t>
            </a:r>
            <a:endParaRPr lang="ru-RU" sz="3950" dirty="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56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Технологияға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деген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сенімнің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жоғалуы</a:t>
            </a:r>
            <a:endParaRPr lang="ru-RU" sz="3950" dirty="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56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Ықтимал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құқықтық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тәуекелдер</a:t>
            </a:r>
            <a:r>
              <a:rPr lang="ru-RU" sz="3950" spc="-10" dirty="0">
                <a:latin typeface="Trebuchet MS"/>
                <a:cs typeface="Trebuchet MS"/>
              </a:rPr>
              <a:t> (</a:t>
            </a:r>
            <a:r>
              <a:rPr lang="ru-RU" sz="3950" spc="-10" dirty="0" err="1">
                <a:latin typeface="Trebuchet MS"/>
                <a:cs typeface="Trebuchet MS"/>
              </a:rPr>
              <a:t>мысалы</a:t>
            </a:r>
            <a:r>
              <a:rPr lang="ru-RU" sz="3950" spc="-10" dirty="0">
                <a:latin typeface="Trebuchet MS"/>
                <a:cs typeface="Trebuchet MS"/>
              </a:rPr>
              <a:t>, </a:t>
            </a:r>
            <a:r>
              <a:rPr lang="ru-RU" sz="3950" spc="-10" dirty="0" err="1">
                <a:latin typeface="Trebuchet MS"/>
                <a:cs typeface="Trebuchet MS"/>
              </a:rPr>
              <a:t>кемсітушілік</a:t>
            </a:r>
            <a:r>
              <a:rPr lang="ru-RU" sz="3950" spc="-10" dirty="0">
                <a:latin typeface="Trebuchet MS"/>
                <a:cs typeface="Trebuchet MS"/>
              </a:rPr>
              <a:t>)</a:t>
            </a:r>
          </a:p>
          <a:p>
            <a:pPr marL="514984" indent="-502284">
              <a:lnSpc>
                <a:spcPct val="100000"/>
              </a:lnSpc>
              <a:spcBef>
                <a:spcPts val="156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Қаржылық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шығындар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894" y="3520859"/>
            <a:ext cx="8054517" cy="3828191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pc="-130" dirty="0" err="1"/>
              <a:t>Тексеруге</a:t>
            </a:r>
            <a:r>
              <a:rPr lang="ru-RU" spc="-130" dirty="0"/>
              <a:t> </a:t>
            </a:r>
            <a:r>
              <a:rPr lang="ru-RU" spc="-130" dirty="0" err="1"/>
              <a:t>арналған</a:t>
            </a:r>
            <a:r>
              <a:rPr lang="ru-RU" spc="-130" dirty="0"/>
              <a:t> </a:t>
            </a:r>
            <a:r>
              <a:rPr lang="ru-RU" spc="-130" dirty="0" err="1"/>
              <a:t>мысал</a:t>
            </a:r>
            <a:r>
              <a:rPr lang="ru-RU" spc="-130" dirty="0"/>
              <a:t> </a:t>
            </a:r>
            <a:r>
              <a:rPr spc="-150" dirty="0"/>
              <a:t>(</a:t>
            </a:r>
            <a:r>
              <a:rPr spc="-150" dirty="0" err="1"/>
              <a:t>ChatGPT</a:t>
            </a:r>
            <a:r>
              <a:rPr spc="-580" dirty="0"/>
              <a:t> </a:t>
            </a:r>
            <a:r>
              <a:rPr lang="kk-KZ" spc="-580" dirty="0"/>
              <a:t>мен</a:t>
            </a:r>
            <a:r>
              <a:rPr spc="-415" dirty="0"/>
              <a:t> </a:t>
            </a:r>
            <a:r>
              <a:rPr spc="-10" dirty="0"/>
              <a:t>Gemini)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8050" y="3474085"/>
            <a:ext cx="16196944" cy="21805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14984" marR="5080" indent="-502920">
              <a:lnSpc>
                <a:spcPct val="86000"/>
              </a:lnSpc>
              <a:spcBef>
                <a:spcPts val="760"/>
              </a:spcBef>
              <a:buSzPct val="122784"/>
              <a:buChar char="•"/>
              <a:tabLst>
                <a:tab pos="514984" algn="l"/>
              </a:tabLst>
            </a:pPr>
            <a:r>
              <a:rPr lang="en-US" sz="3950" spc="50" dirty="0" err="1">
                <a:latin typeface="Trebuchet MS"/>
                <a:cs typeface="Trebuchet MS"/>
              </a:rPr>
              <a:t>ChatGPT</a:t>
            </a:r>
            <a:r>
              <a:rPr lang="en-US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сұрағы</a:t>
            </a:r>
            <a:r>
              <a:rPr lang="ru-RU" sz="3950" spc="50" dirty="0">
                <a:latin typeface="Trebuchet MS"/>
                <a:cs typeface="Trebuchet MS"/>
              </a:rPr>
              <a:t>: «</a:t>
            </a:r>
            <a:r>
              <a:rPr lang="ru-RU" sz="3950" spc="50" dirty="0" err="1">
                <a:latin typeface="Trebuchet MS"/>
                <a:cs typeface="Trebuchet MS"/>
              </a:rPr>
              <a:t>Сіздің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ойыңызша</a:t>
            </a:r>
            <a:r>
              <a:rPr lang="ru-RU" sz="3950" spc="50" dirty="0">
                <a:latin typeface="Trebuchet MS"/>
                <a:cs typeface="Trebuchet MS"/>
              </a:rPr>
              <a:t>, </a:t>
            </a:r>
            <a:r>
              <a:rPr lang="ru-RU" sz="3950" spc="50" dirty="0" err="1">
                <a:latin typeface="Trebuchet MS"/>
                <a:cs typeface="Trebuchet MS"/>
              </a:rPr>
              <a:t>егер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en-US" sz="3950" spc="50" dirty="0">
                <a:latin typeface="Trebuchet MS"/>
                <a:cs typeface="Trebuchet MS"/>
              </a:rPr>
              <a:t>AI </a:t>
            </a:r>
            <a:r>
              <a:rPr lang="ru-RU" sz="3950" spc="50" dirty="0" err="1">
                <a:latin typeface="Trebuchet MS"/>
                <a:cs typeface="Trebuchet MS"/>
              </a:rPr>
              <a:t>сабақта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қолданылса</a:t>
            </a:r>
            <a:r>
              <a:rPr lang="ru-RU" sz="3950" spc="50" dirty="0">
                <a:latin typeface="Trebuchet MS"/>
                <a:cs typeface="Trebuchet MS"/>
              </a:rPr>
              <a:t>, </a:t>
            </a:r>
            <a:r>
              <a:rPr lang="ru-RU" sz="3950" spc="50" dirty="0" err="1">
                <a:latin typeface="Trebuchet MS"/>
                <a:cs typeface="Trebuchet MS"/>
              </a:rPr>
              <a:t>мұғалімнің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рөлі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қандай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болуы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керек</a:t>
            </a:r>
            <a:r>
              <a:rPr lang="ru-RU" sz="3950" spc="50" dirty="0">
                <a:latin typeface="Trebuchet MS"/>
                <a:cs typeface="Trebuchet MS"/>
              </a:rPr>
              <a:t>?». </a:t>
            </a:r>
            <a:r>
              <a:rPr lang="ru-RU" sz="3950" spc="50" dirty="0" err="1">
                <a:latin typeface="Trebuchet MS"/>
                <a:cs typeface="Trebuchet MS"/>
              </a:rPr>
              <a:t>жүйенің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білім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берудегі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адам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факторының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рөлін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қалай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қабылдайтынын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түсінуге</a:t>
            </a:r>
            <a:r>
              <a:rPr lang="ru-RU" sz="3950" spc="50" dirty="0">
                <a:latin typeface="Trebuchet MS"/>
                <a:cs typeface="Trebuchet MS"/>
              </a:rPr>
              <a:t> </a:t>
            </a:r>
            <a:r>
              <a:rPr lang="ru-RU" sz="3950" spc="50" dirty="0" err="1">
                <a:latin typeface="Trebuchet MS"/>
                <a:cs typeface="Trebuchet MS"/>
              </a:rPr>
              <a:t>көмектеседі</a:t>
            </a:r>
            <a:r>
              <a:rPr lang="ru-RU" sz="3950" spc="5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73009" y="6071804"/>
            <a:ext cx="5144770" cy="5144770"/>
            <a:chOff x="12673009" y="6071804"/>
            <a:chExt cx="5144770" cy="5144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73009" y="6071804"/>
              <a:ext cx="5144258" cy="51442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71886" y="6165986"/>
              <a:ext cx="4735964" cy="473596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6000" y="276043"/>
            <a:ext cx="16901850" cy="2008883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505"/>
              </a:spcBef>
            </a:pPr>
            <a:r>
              <a:rPr lang="ru-RU" spc="-125" dirty="0"/>
              <a:t>АИ </a:t>
            </a:r>
            <a:r>
              <a:rPr lang="ru-RU" spc="-125" dirty="0" err="1"/>
              <a:t>контекстіндегі</a:t>
            </a:r>
            <a:r>
              <a:rPr lang="ru-RU" spc="-125" dirty="0"/>
              <a:t> </a:t>
            </a:r>
            <a:r>
              <a:rPr lang="ru-RU" spc="-125" dirty="0" err="1"/>
              <a:t>мұғалімнің</a:t>
            </a:r>
            <a:r>
              <a:rPr lang="ru-RU" spc="-125" dirty="0"/>
              <a:t> </a:t>
            </a:r>
            <a:r>
              <a:rPr lang="ru-RU" spc="-125" dirty="0" err="1"/>
              <a:t>рөлі</a:t>
            </a:r>
            <a:br>
              <a:rPr lang="ru-RU" spc="-125" dirty="0"/>
            </a:br>
            <a:r>
              <a:rPr lang="ru-RU" sz="4800" b="0" i="1" spc="-10" dirty="0" err="1">
                <a:latin typeface="Cambria"/>
                <a:cs typeface="Cambria"/>
              </a:rPr>
              <a:t>Этикалық</a:t>
            </a:r>
            <a:r>
              <a:rPr lang="ru-RU" sz="4800" b="0" i="1" spc="-10" dirty="0">
                <a:latin typeface="Cambria"/>
                <a:cs typeface="Cambria"/>
              </a:rPr>
              <a:t> </a:t>
            </a:r>
            <a:r>
              <a:rPr lang="ru-RU" sz="4800" b="0" i="1" spc="-10" dirty="0" err="1">
                <a:latin typeface="Cambria"/>
                <a:cs typeface="Cambria"/>
              </a:rPr>
              <a:t>шешім</a:t>
            </a:r>
            <a:endParaRPr sz="48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509" y="3037966"/>
            <a:ext cx="16373475" cy="270253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515620" marR="2498090" indent="-503555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5620" algn="l"/>
              </a:tabLst>
            </a:pPr>
            <a:r>
              <a:rPr lang="en-US" sz="3950" dirty="0">
                <a:latin typeface="Trebuchet MS"/>
                <a:cs typeface="Trebuchet MS"/>
              </a:rPr>
              <a:t>AI </a:t>
            </a:r>
            <a:r>
              <a:rPr lang="ru-RU" sz="3950" dirty="0" err="1">
                <a:latin typeface="Trebuchet MS"/>
                <a:cs typeface="Trebuchet MS"/>
              </a:rPr>
              <a:t>мұғалім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үшін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алмастырушы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емес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көмекші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құрал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ретінде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қызмет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етуі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керек</a:t>
            </a:r>
            <a:r>
              <a:rPr lang="ru-RU" sz="3950" dirty="0">
                <a:latin typeface="Trebuchet MS"/>
                <a:cs typeface="Trebuchet MS"/>
              </a:rPr>
              <a:t>.</a:t>
            </a:r>
          </a:p>
          <a:p>
            <a:pPr marL="515620" marR="2498090" indent="-503555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5620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Мұғалімнің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негізгі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рөлі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оқушыларды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ынталандыру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олардың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сыни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тұрғыдан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ойлауын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дамыту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және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эмоционалды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қолдау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көрсету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болып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қала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береді</a:t>
            </a:r>
            <a:r>
              <a:rPr lang="ru-RU" sz="3950" dirty="0">
                <a:latin typeface="Trebuchet MS"/>
                <a:cs typeface="Trebuchet MS"/>
              </a:rPr>
              <a:t>.</a:t>
            </a:r>
            <a:endParaRPr sz="3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00" y="818113"/>
            <a:ext cx="18692099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ru-RU" spc="-10" dirty="0" err="1"/>
              <a:t>Қорытынды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487" y="3000045"/>
            <a:ext cx="11945952" cy="600110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220" y="4178630"/>
            <a:ext cx="15529659" cy="295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550" b="0" spc="295" dirty="0">
                <a:latin typeface="Tahoma"/>
                <a:cs typeface="Tahoma"/>
              </a:rPr>
              <a:t>Назар </a:t>
            </a:r>
            <a:r>
              <a:rPr lang="ru-RU" sz="9550" b="0" spc="295" dirty="0" err="1">
                <a:latin typeface="Tahoma"/>
                <a:cs typeface="Tahoma"/>
              </a:rPr>
              <a:t>аударғаныңызға</a:t>
            </a:r>
            <a:r>
              <a:rPr lang="ru-RU" sz="9550" b="0" spc="295" dirty="0">
                <a:latin typeface="Tahoma"/>
                <a:cs typeface="Tahoma"/>
              </a:rPr>
              <a:t> </a:t>
            </a:r>
            <a:r>
              <a:rPr lang="ru-RU" sz="9550" b="0" spc="295" dirty="0" err="1">
                <a:latin typeface="Tahoma"/>
                <a:cs typeface="Tahoma"/>
              </a:rPr>
              <a:t>рақмет</a:t>
            </a:r>
            <a:r>
              <a:rPr lang="ru-RU" sz="9550" b="0" spc="295" dirty="0">
                <a:latin typeface="Tahoma"/>
                <a:cs typeface="Tahoma"/>
              </a:rPr>
              <a:t>!</a:t>
            </a:r>
            <a:endParaRPr sz="95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31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95"/>
              </a:spcBef>
            </a:pPr>
            <a:r>
              <a:rPr lang="ru-RU" spc="-210" dirty="0" err="1"/>
              <a:t>Жалқаулықтың</a:t>
            </a:r>
            <a:r>
              <a:rPr lang="ru-RU" spc="-210" dirty="0"/>
              <a:t> </a:t>
            </a:r>
            <a:r>
              <a:rPr lang="ru-RU" spc="-210" dirty="0" err="1"/>
              <a:t>негізгі</a:t>
            </a:r>
            <a:r>
              <a:rPr lang="ru-RU" spc="-210" dirty="0"/>
              <a:t> </a:t>
            </a:r>
            <a:r>
              <a:rPr lang="ru-RU" spc="-210" dirty="0" err="1"/>
              <a:t>себептер</a:t>
            </a:r>
            <a:br>
              <a:rPr lang="ru-RU" spc="-210" dirty="0"/>
            </a:br>
            <a:r>
              <a:rPr lang="ru-RU" sz="4500" dirty="0" err="1"/>
              <a:t>Деректердегі</a:t>
            </a:r>
            <a:r>
              <a:rPr lang="ru-RU" sz="4500" dirty="0"/>
              <a:t> </a:t>
            </a:r>
            <a:r>
              <a:rPr lang="ru-RU" sz="4500" dirty="0" err="1"/>
              <a:t>ауытқу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1005306" y="3437549"/>
            <a:ext cx="7634605" cy="655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984" indent="-502284">
              <a:lnSpc>
                <a:spcPts val="4585"/>
              </a:lnSpc>
              <a:spcBef>
                <a:spcPts val="9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Толық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емес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немесе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теңгерілмеген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деректер</a:t>
            </a:r>
            <a:r>
              <a:rPr lang="ru-RU" sz="3950" dirty="0">
                <a:latin typeface="Trebuchet MS"/>
                <a:cs typeface="Trebuchet MS"/>
              </a:rPr>
              <a:t> (</a:t>
            </a:r>
            <a:r>
              <a:rPr lang="ru-RU" sz="3950" dirty="0" err="1">
                <a:latin typeface="Trebuchet MS"/>
                <a:cs typeface="Trebuchet MS"/>
              </a:rPr>
              <a:t>мысалы</a:t>
            </a:r>
            <a:r>
              <a:rPr lang="ru-RU" sz="3950" dirty="0">
                <a:latin typeface="Trebuchet MS"/>
                <a:cs typeface="Trebuchet MS"/>
              </a:rPr>
              <a:t>, </a:t>
            </a:r>
            <a:r>
              <a:rPr lang="ru-RU" sz="3950" dirty="0" err="1">
                <a:latin typeface="Trebuchet MS"/>
                <a:cs typeface="Trebuchet MS"/>
              </a:rPr>
              <a:t>қазақ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тіліндегіге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қарағанда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ағылшын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тіліндегі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мәтіндер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көбірек</a:t>
            </a:r>
            <a:r>
              <a:rPr lang="ru-RU" sz="3950" dirty="0">
                <a:latin typeface="Trebuchet MS"/>
                <a:cs typeface="Trebuchet MS"/>
              </a:rPr>
              <a:t>)</a:t>
            </a:r>
          </a:p>
          <a:p>
            <a:pPr marL="514984" indent="-502284">
              <a:lnSpc>
                <a:spcPts val="4585"/>
              </a:lnSpc>
              <a:spcBef>
                <a:spcPts val="95"/>
              </a:spcBef>
              <a:buSzPct val="122784"/>
              <a:buChar char="•"/>
              <a:tabLst>
                <a:tab pos="514984" algn="l"/>
              </a:tabLst>
            </a:pPr>
            <a:endParaRPr lang="ru-RU" sz="3950" spc="-10" dirty="0">
              <a:latin typeface="Trebuchet MS"/>
              <a:cs typeface="Trebuchet MS"/>
            </a:endParaRPr>
          </a:p>
          <a:p>
            <a:pPr marL="514984" indent="-502284">
              <a:lnSpc>
                <a:spcPts val="4585"/>
              </a:lnSpc>
              <a:spcBef>
                <a:spcPts val="9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Деректер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көздеріндегі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тарихи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бетбұрыс</a:t>
            </a:r>
            <a:endParaRPr lang="ru-RU" sz="3950" spc="-10" dirty="0">
              <a:latin typeface="Trebuchet MS"/>
              <a:cs typeface="Trebuchet MS"/>
            </a:endParaRPr>
          </a:p>
          <a:p>
            <a:pPr marL="514984" indent="-502284">
              <a:lnSpc>
                <a:spcPts val="4585"/>
              </a:lnSpc>
              <a:spcBef>
                <a:spcPts val="95"/>
              </a:spcBef>
              <a:buSzPct val="122784"/>
              <a:buChar char="•"/>
              <a:tabLst>
                <a:tab pos="514984" algn="l"/>
              </a:tabLst>
            </a:pPr>
            <a:endParaRPr lang="ru-RU" sz="3950" spc="-10" dirty="0">
              <a:latin typeface="Trebuchet MS"/>
              <a:cs typeface="Trebuchet MS"/>
            </a:endParaRPr>
          </a:p>
          <a:p>
            <a:pPr marL="514984" indent="-502284">
              <a:lnSpc>
                <a:spcPts val="4585"/>
              </a:lnSpc>
              <a:spcBef>
                <a:spcPts val="9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Мәдениеттер</a:t>
            </a:r>
            <a:r>
              <a:rPr lang="ru-RU" sz="3950" spc="-10" dirty="0">
                <a:latin typeface="Trebuchet MS"/>
                <a:cs typeface="Trebuchet MS"/>
              </a:rPr>
              <a:t> мен </a:t>
            </a:r>
            <a:r>
              <a:rPr lang="ru-RU" sz="3950" spc="-10" dirty="0" err="1">
                <a:latin typeface="Trebuchet MS"/>
                <a:cs typeface="Trebuchet MS"/>
              </a:rPr>
              <a:t>топтардың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өкілдігі</a:t>
            </a:r>
            <a:endParaRPr sz="3950" dirty="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637141" y="3754025"/>
            <a:ext cx="9302115" cy="3148965"/>
            <a:chOff x="9637141" y="3754025"/>
            <a:chExt cx="9302115" cy="31489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33488" y="3754025"/>
              <a:ext cx="9105161" cy="29729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636887" y="5346997"/>
              <a:ext cx="6679565" cy="1555750"/>
            </a:xfrm>
            <a:custGeom>
              <a:avLst/>
              <a:gdLst/>
              <a:ahLst/>
              <a:cxnLst/>
              <a:rect l="l" t="t" r="r" b="b"/>
              <a:pathLst>
                <a:path w="6679565" h="1555750">
                  <a:moveTo>
                    <a:pt x="1493227" y="0"/>
                  </a:moveTo>
                  <a:lnTo>
                    <a:pt x="0" y="0"/>
                  </a:lnTo>
                  <a:lnTo>
                    <a:pt x="0" y="657288"/>
                  </a:lnTo>
                  <a:lnTo>
                    <a:pt x="1493227" y="657288"/>
                  </a:lnTo>
                  <a:lnTo>
                    <a:pt x="1493227" y="0"/>
                  </a:lnTo>
                  <a:close/>
                </a:path>
                <a:path w="6679565" h="1555750">
                  <a:moveTo>
                    <a:pt x="6679146" y="1017879"/>
                  </a:moveTo>
                  <a:lnTo>
                    <a:pt x="5185918" y="1017879"/>
                  </a:lnTo>
                  <a:lnTo>
                    <a:pt x="5185918" y="1555661"/>
                  </a:lnTo>
                  <a:lnTo>
                    <a:pt x="6679146" y="1555661"/>
                  </a:lnTo>
                  <a:lnTo>
                    <a:pt x="6679146" y="10178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6552" y="5744001"/>
              <a:ext cx="1150832" cy="33863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750545" y="3409169"/>
            <a:ext cx="3244850" cy="9163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320" rIns="0" bIns="0" rtlCol="0">
            <a:spAutoFit/>
          </a:bodyPr>
          <a:lstStyle/>
          <a:p>
            <a:pPr marL="887730" marR="96520" indent="-823594">
              <a:lnSpc>
                <a:spcPts val="3510"/>
              </a:lnSpc>
              <a:spcBef>
                <a:spcPts val="160"/>
              </a:spcBef>
            </a:pPr>
            <a:r>
              <a:rPr sz="3100" b="1" dirty="0">
                <a:latin typeface="Arial"/>
                <a:cs typeface="Arial"/>
              </a:rPr>
              <a:t>Предвзятость</a:t>
            </a:r>
            <a:r>
              <a:rPr sz="3100" b="1" spc="-160" dirty="0">
                <a:latin typeface="Arial"/>
                <a:cs typeface="Arial"/>
              </a:rPr>
              <a:t> </a:t>
            </a:r>
            <a:r>
              <a:rPr sz="3100" b="1" spc="-50" dirty="0">
                <a:latin typeface="Arial"/>
                <a:cs typeface="Arial"/>
              </a:rPr>
              <a:t>в </a:t>
            </a:r>
            <a:r>
              <a:rPr sz="3100" b="1" spc="-10" dirty="0">
                <a:latin typeface="Arial"/>
                <a:cs typeface="Arial"/>
              </a:rPr>
              <a:t>данных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048367" y="4705699"/>
            <a:ext cx="8733155" cy="963294"/>
            <a:chOff x="10048367" y="4705699"/>
            <a:chExt cx="8733155" cy="963294"/>
          </a:xfrm>
        </p:grpSpPr>
        <p:sp>
          <p:nvSpPr>
            <p:cNvPr id="10" name="object 10"/>
            <p:cNvSpPr/>
            <p:nvPr/>
          </p:nvSpPr>
          <p:spPr>
            <a:xfrm>
              <a:off x="17635220" y="4705699"/>
              <a:ext cx="1146175" cy="219710"/>
            </a:xfrm>
            <a:custGeom>
              <a:avLst/>
              <a:gdLst/>
              <a:ahLst/>
              <a:cxnLst/>
              <a:rect l="l" t="t" r="r" b="b"/>
              <a:pathLst>
                <a:path w="1146175" h="219710">
                  <a:moveTo>
                    <a:pt x="1145535" y="166"/>
                  </a:moveTo>
                  <a:lnTo>
                    <a:pt x="-445" y="166"/>
                  </a:lnTo>
                  <a:lnTo>
                    <a:pt x="-445" y="219617"/>
                  </a:lnTo>
                  <a:lnTo>
                    <a:pt x="1145535" y="219617"/>
                  </a:lnTo>
                  <a:lnTo>
                    <a:pt x="1145535" y="166"/>
                  </a:lnTo>
                  <a:close/>
                </a:path>
              </a:pathLst>
            </a:custGeom>
            <a:solidFill>
              <a:srgbClr val="4FA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07229" y="4751801"/>
              <a:ext cx="489712" cy="1324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20944" y="4786852"/>
              <a:ext cx="82042" cy="956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24195" y="4784947"/>
              <a:ext cx="270000" cy="993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14135" y="4786852"/>
              <a:ext cx="77977" cy="956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48367" y="5401786"/>
              <a:ext cx="466343" cy="2125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40873" y="5461476"/>
              <a:ext cx="133984" cy="20700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637141" y="5346846"/>
            <a:ext cx="1493520" cy="657860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2280"/>
              </a:spcBef>
            </a:pPr>
            <a:r>
              <a:rPr sz="2200" spc="-10" dirty="0">
                <a:latin typeface="Trebuchet MS"/>
                <a:cs typeface="Trebuchet MS"/>
              </a:rPr>
              <a:t>данных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95911" y="6355810"/>
            <a:ext cx="1656714" cy="1544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" rIns="0" bIns="0" rtlCol="0">
            <a:spAutoFit/>
          </a:bodyPr>
          <a:lstStyle/>
          <a:p>
            <a:pPr marL="52705" marR="28575" indent="2540" algn="ctr">
              <a:lnSpc>
                <a:spcPct val="92000"/>
              </a:lnSpc>
              <a:spcBef>
                <a:spcPts val="35"/>
              </a:spcBef>
            </a:pPr>
            <a:r>
              <a:rPr sz="2150" spc="-10" dirty="0">
                <a:latin typeface="Trebuchet MS"/>
                <a:cs typeface="Trebuchet MS"/>
              </a:rPr>
              <a:t>Данные </a:t>
            </a:r>
            <a:r>
              <a:rPr sz="2150" spc="-20" dirty="0">
                <a:latin typeface="Trebuchet MS"/>
                <a:cs typeface="Trebuchet MS"/>
              </a:rPr>
              <a:t>использован </a:t>
            </a:r>
            <a:r>
              <a:rPr sz="2150" dirty="0">
                <a:latin typeface="Trebuchet MS"/>
                <a:cs typeface="Trebuchet MS"/>
              </a:rPr>
              <a:t>ные</a:t>
            </a:r>
            <a:r>
              <a:rPr sz="2150" spc="-60" dirty="0">
                <a:latin typeface="Trebuchet MS"/>
                <a:cs typeface="Trebuchet MS"/>
              </a:rPr>
              <a:t> </a:t>
            </a:r>
            <a:r>
              <a:rPr sz="2150" spc="-25" dirty="0">
                <a:latin typeface="Trebuchet MS"/>
                <a:cs typeface="Trebuchet MS"/>
              </a:rPr>
              <a:t>при </a:t>
            </a:r>
            <a:r>
              <a:rPr sz="2150" spc="-10" dirty="0">
                <a:latin typeface="Trebuchet MS"/>
                <a:cs typeface="Trebuchet MS"/>
              </a:rPr>
              <a:t>подготовке модели</a:t>
            </a:r>
            <a:endParaRPr sz="215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385161" y="6415119"/>
            <a:ext cx="355853" cy="16738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4823186" y="6364751"/>
            <a:ext cx="1493520" cy="537845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880"/>
              </a:spcBef>
            </a:pPr>
            <a:r>
              <a:rPr sz="1800" spc="-10" dirty="0">
                <a:latin typeface="Trebuchet MS"/>
                <a:cs typeface="Trebuchet MS"/>
              </a:rPr>
              <a:t>население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576164" y="6246094"/>
            <a:ext cx="1271905" cy="398780"/>
          </a:xfrm>
          <a:custGeom>
            <a:avLst/>
            <a:gdLst/>
            <a:ahLst/>
            <a:cxnLst/>
            <a:rect l="l" t="t" r="r" b="b"/>
            <a:pathLst>
              <a:path w="1271905" h="398779">
                <a:moveTo>
                  <a:pt x="1271428" y="127"/>
                </a:moveTo>
                <a:lnTo>
                  <a:pt x="-444" y="127"/>
                </a:lnTo>
                <a:lnTo>
                  <a:pt x="-444" y="398885"/>
                </a:lnTo>
                <a:lnTo>
                  <a:pt x="1271428" y="398885"/>
                </a:lnTo>
                <a:lnTo>
                  <a:pt x="1271428" y="127"/>
                </a:lnTo>
                <a:close/>
              </a:path>
            </a:pathLst>
          </a:custGeom>
          <a:solidFill>
            <a:srgbClr val="4FA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570513" y="6219032"/>
            <a:ext cx="1232535" cy="4425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594360" marR="5080" indent="-582295">
              <a:lnSpc>
                <a:spcPts val="1600"/>
              </a:lnSpc>
              <a:spcBef>
                <a:spcPts val="220"/>
              </a:spcBef>
            </a:pPr>
            <a:r>
              <a:rPr sz="1400" spc="-20" dirty="0">
                <a:solidFill>
                  <a:srgbClr val="FFFFFF"/>
                </a:solidFill>
                <a:latin typeface="Trebuchet MS"/>
                <a:cs typeface="Trebuchet MS"/>
              </a:rPr>
              <a:t>Несовместимы 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636489" y="5249640"/>
            <a:ext cx="1151255" cy="230504"/>
            <a:chOff x="17636489" y="5249640"/>
            <a:chExt cx="1151255" cy="230504"/>
          </a:xfrm>
        </p:grpSpPr>
        <p:sp>
          <p:nvSpPr>
            <p:cNvPr id="24" name="object 24"/>
            <p:cNvSpPr/>
            <p:nvPr/>
          </p:nvSpPr>
          <p:spPr>
            <a:xfrm>
              <a:off x="17636489" y="5249640"/>
              <a:ext cx="1151255" cy="230504"/>
            </a:xfrm>
            <a:custGeom>
              <a:avLst/>
              <a:gdLst/>
              <a:ahLst/>
              <a:cxnLst/>
              <a:rect l="l" t="t" r="r" b="b"/>
              <a:pathLst>
                <a:path w="1151255" h="230504">
                  <a:moveTo>
                    <a:pt x="1150742" y="153"/>
                  </a:moveTo>
                  <a:lnTo>
                    <a:pt x="-445" y="153"/>
                  </a:lnTo>
                  <a:lnTo>
                    <a:pt x="-445" y="230652"/>
                  </a:lnTo>
                  <a:lnTo>
                    <a:pt x="1150742" y="230652"/>
                  </a:lnTo>
                  <a:lnTo>
                    <a:pt x="1150742" y="153"/>
                  </a:lnTo>
                  <a:close/>
                </a:path>
              </a:pathLst>
            </a:custGeom>
            <a:solidFill>
              <a:srgbClr val="4FA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98084" y="5296986"/>
              <a:ext cx="206501" cy="1328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25287" y="5330539"/>
              <a:ext cx="183260" cy="1350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8129034" y="5330691"/>
              <a:ext cx="565785" cy="99695"/>
            </a:xfrm>
            <a:custGeom>
              <a:avLst/>
              <a:gdLst/>
              <a:ahLst/>
              <a:cxnLst/>
              <a:rect l="l" t="t" r="r" b="b"/>
              <a:pathLst>
                <a:path w="565784" h="99695">
                  <a:moveTo>
                    <a:pt x="79121" y="70358"/>
                  </a:moveTo>
                  <a:lnTo>
                    <a:pt x="61214" y="46837"/>
                  </a:lnTo>
                  <a:lnTo>
                    <a:pt x="61214" y="64008"/>
                  </a:lnTo>
                  <a:lnTo>
                    <a:pt x="61214" y="69088"/>
                  </a:lnTo>
                  <a:lnTo>
                    <a:pt x="59817" y="75819"/>
                  </a:lnTo>
                  <a:lnTo>
                    <a:pt x="55626" y="80645"/>
                  </a:lnTo>
                  <a:lnTo>
                    <a:pt x="48641" y="83566"/>
                  </a:lnTo>
                  <a:lnTo>
                    <a:pt x="37465" y="84709"/>
                  </a:lnTo>
                  <a:lnTo>
                    <a:pt x="34925" y="84709"/>
                  </a:lnTo>
                  <a:lnTo>
                    <a:pt x="16891" y="83947"/>
                  </a:lnTo>
                  <a:lnTo>
                    <a:pt x="16891" y="53848"/>
                  </a:lnTo>
                  <a:lnTo>
                    <a:pt x="21590" y="53594"/>
                  </a:lnTo>
                  <a:lnTo>
                    <a:pt x="46482" y="53594"/>
                  </a:lnTo>
                  <a:lnTo>
                    <a:pt x="51435" y="54737"/>
                  </a:lnTo>
                  <a:lnTo>
                    <a:pt x="59182" y="60198"/>
                  </a:lnTo>
                  <a:lnTo>
                    <a:pt x="61214" y="64008"/>
                  </a:lnTo>
                  <a:lnTo>
                    <a:pt x="61214" y="46837"/>
                  </a:lnTo>
                  <a:lnTo>
                    <a:pt x="59817" y="46228"/>
                  </a:lnTo>
                  <a:lnTo>
                    <a:pt x="64516" y="44450"/>
                  </a:lnTo>
                  <a:lnTo>
                    <a:pt x="68199" y="41783"/>
                  </a:lnTo>
                  <a:lnTo>
                    <a:pt x="68834" y="41021"/>
                  </a:lnTo>
                  <a:lnTo>
                    <a:pt x="73533" y="34798"/>
                  </a:lnTo>
                  <a:lnTo>
                    <a:pt x="74930" y="30988"/>
                  </a:lnTo>
                  <a:lnTo>
                    <a:pt x="74930" y="18288"/>
                  </a:lnTo>
                  <a:lnTo>
                    <a:pt x="72771" y="13970"/>
                  </a:lnTo>
                  <a:lnTo>
                    <a:pt x="71755" y="11938"/>
                  </a:lnTo>
                  <a:lnTo>
                    <a:pt x="65532" y="7620"/>
                  </a:lnTo>
                  <a:lnTo>
                    <a:pt x="60325" y="4699"/>
                  </a:lnTo>
                  <a:lnTo>
                    <a:pt x="57404" y="3733"/>
                  </a:lnTo>
                  <a:lnTo>
                    <a:pt x="57404" y="22860"/>
                  </a:lnTo>
                  <a:lnTo>
                    <a:pt x="57404" y="36322"/>
                  </a:lnTo>
                  <a:lnTo>
                    <a:pt x="51054" y="41021"/>
                  </a:lnTo>
                  <a:lnTo>
                    <a:pt x="16891" y="41021"/>
                  </a:lnTo>
                  <a:lnTo>
                    <a:pt x="16891" y="14605"/>
                  </a:lnTo>
                  <a:lnTo>
                    <a:pt x="22225" y="14224"/>
                  </a:lnTo>
                  <a:lnTo>
                    <a:pt x="30099" y="13970"/>
                  </a:lnTo>
                  <a:lnTo>
                    <a:pt x="45847" y="13970"/>
                  </a:lnTo>
                  <a:lnTo>
                    <a:pt x="50038" y="15113"/>
                  </a:lnTo>
                  <a:lnTo>
                    <a:pt x="52959" y="17399"/>
                  </a:lnTo>
                  <a:lnTo>
                    <a:pt x="56007" y="19685"/>
                  </a:lnTo>
                  <a:lnTo>
                    <a:pt x="40513" y="1016"/>
                  </a:lnTo>
                  <a:lnTo>
                    <a:pt x="29972" y="1016"/>
                  </a:lnTo>
                  <a:lnTo>
                    <a:pt x="0" y="2032"/>
                  </a:lnTo>
                  <a:lnTo>
                    <a:pt x="0" y="97536"/>
                  </a:lnTo>
                  <a:lnTo>
                    <a:pt x="40894" y="97536"/>
                  </a:lnTo>
                  <a:lnTo>
                    <a:pt x="49911" y="97028"/>
                  </a:lnTo>
                  <a:lnTo>
                    <a:pt x="79121" y="78105"/>
                  </a:lnTo>
                  <a:lnTo>
                    <a:pt x="79121" y="70358"/>
                  </a:lnTo>
                  <a:close/>
                </a:path>
                <a:path w="565784" h="99695">
                  <a:moveTo>
                    <a:pt x="179578" y="1905"/>
                  </a:moveTo>
                  <a:lnTo>
                    <a:pt x="161671" y="1905"/>
                  </a:lnTo>
                  <a:lnTo>
                    <a:pt x="161671" y="40259"/>
                  </a:lnTo>
                  <a:lnTo>
                    <a:pt x="115443" y="40259"/>
                  </a:lnTo>
                  <a:lnTo>
                    <a:pt x="115443" y="1905"/>
                  </a:lnTo>
                  <a:lnTo>
                    <a:pt x="97536" y="1905"/>
                  </a:lnTo>
                  <a:lnTo>
                    <a:pt x="97536" y="97536"/>
                  </a:lnTo>
                  <a:lnTo>
                    <a:pt x="115443" y="97536"/>
                  </a:lnTo>
                  <a:lnTo>
                    <a:pt x="115443" y="54356"/>
                  </a:lnTo>
                  <a:lnTo>
                    <a:pt x="161671" y="54356"/>
                  </a:lnTo>
                  <a:lnTo>
                    <a:pt x="161671" y="97536"/>
                  </a:lnTo>
                  <a:lnTo>
                    <a:pt x="179578" y="97536"/>
                  </a:lnTo>
                  <a:lnTo>
                    <a:pt x="179578" y="54356"/>
                  </a:lnTo>
                  <a:lnTo>
                    <a:pt x="179578" y="40259"/>
                  </a:lnTo>
                  <a:lnTo>
                    <a:pt x="179578" y="1905"/>
                  </a:lnTo>
                  <a:close/>
                </a:path>
                <a:path w="565784" h="99695">
                  <a:moveTo>
                    <a:pt x="288417" y="49403"/>
                  </a:moveTo>
                  <a:lnTo>
                    <a:pt x="270129" y="7493"/>
                  </a:lnTo>
                  <a:lnTo>
                    <a:pt x="269748" y="7289"/>
                  </a:lnTo>
                  <a:lnTo>
                    <a:pt x="269748" y="49403"/>
                  </a:lnTo>
                  <a:lnTo>
                    <a:pt x="269367" y="57150"/>
                  </a:lnTo>
                  <a:lnTo>
                    <a:pt x="251587" y="85471"/>
                  </a:lnTo>
                  <a:lnTo>
                    <a:pt x="243205" y="85471"/>
                  </a:lnTo>
                  <a:lnTo>
                    <a:pt x="231521" y="83185"/>
                  </a:lnTo>
                  <a:lnTo>
                    <a:pt x="223012" y="76454"/>
                  </a:lnTo>
                  <a:lnTo>
                    <a:pt x="218059" y="65151"/>
                  </a:lnTo>
                  <a:lnTo>
                    <a:pt x="216281" y="49403"/>
                  </a:lnTo>
                  <a:lnTo>
                    <a:pt x="216789" y="41656"/>
                  </a:lnTo>
                  <a:lnTo>
                    <a:pt x="234823" y="13970"/>
                  </a:lnTo>
                  <a:lnTo>
                    <a:pt x="243205" y="13970"/>
                  </a:lnTo>
                  <a:lnTo>
                    <a:pt x="254889" y="16129"/>
                  </a:lnTo>
                  <a:lnTo>
                    <a:pt x="263144" y="22860"/>
                  </a:lnTo>
                  <a:lnTo>
                    <a:pt x="268097" y="33909"/>
                  </a:lnTo>
                  <a:lnTo>
                    <a:pt x="269748" y="49403"/>
                  </a:lnTo>
                  <a:lnTo>
                    <a:pt x="269748" y="7289"/>
                  </a:lnTo>
                  <a:lnTo>
                    <a:pt x="262509" y="3429"/>
                  </a:lnTo>
                  <a:lnTo>
                    <a:pt x="262763" y="3429"/>
                  </a:lnTo>
                  <a:lnTo>
                    <a:pt x="253492" y="889"/>
                  </a:lnTo>
                  <a:lnTo>
                    <a:pt x="253746" y="889"/>
                  </a:lnTo>
                  <a:lnTo>
                    <a:pt x="243205" y="0"/>
                  </a:lnTo>
                  <a:lnTo>
                    <a:pt x="204851" y="20955"/>
                  </a:lnTo>
                  <a:lnTo>
                    <a:pt x="198628" y="38862"/>
                  </a:lnTo>
                  <a:lnTo>
                    <a:pt x="197739" y="49403"/>
                  </a:lnTo>
                  <a:lnTo>
                    <a:pt x="198501" y="60325"/>
                  </a:lnTo>
                  <a:lnTo>
                    <a:pt x="200787" y="70104"/>
                  </a:lnTo>
                  <a:lnTo>
                    <a:pt x="233045" y="98425"/>
                  </a:lnTo>
                  <a:lnTo>
                    <a:pt x="243205" y="99314"/>
                  </a:lnTo>
                  <a:lnTo>
                    <a:pt x="252984" y="98425"/>
                  </a:lnTo>
                  <a:lnTo>
                    <a:pt x="285369" y="70358"/>
                  </a:lnTo>
                  <a:lnTo>
                    <a:pt x="287655" y="60452"/>
                  </a:lnTo>
                  <a:lnTo>
                    <a:pt x="288417" y="49403"/>
                  </a:lnTo>
                  <a:close/>
                </a:path>
                <a:path w="565784" h="99695">
                  <a:moveTo>
                    <a:pt x="381127" y="90424"/>
                  </a:moveTo>
                  <a:lnTo>
                    <a:pt x="378587" y="85090"/>
                  </a:lnTo>
                  <a:lnTo>
                    <a:pt x="374269" y="76073"/>
                  </a:lnTo>
                  <a:lnTo>
                    <a:pt x="368173" y="80010"/>
                  </a:lnTo>
                  <a:lnTo>
                    <a:pt x="362077" y="82804"/>
                  </a:lnTo>
                  <a:lnTo>
                    <a:pt x="356108" y="84582"/>
                  </a:lnTo>
                  <a:lnTo>
                    <a:pt x="350012" y="85090"/>
                  </a:lnTo>
                  <a:lnTo>
                    <a:pt x="342646" y="84582"/>
                  </a:lnTo>
                  <a:lnTo>
                    <a:pt x="336169" y="82804"/>
                  </a:lnTo>
                  <a:lnTo>
                    <a:pt x="316992" y="50800"/>
                  </a:lnTo>
                  <a:lnTo>
                    <a:pt x="317627" y="42799"/>
                  </a:lnTo>
                  <a:lnTo>
                    <a:pt x="338963" y="14351"/>
                  </a:lnTo>
                  <a:lnTo>
                    <a:pt x="353187" y="14351"/>
                  </a:lnTo>
                  <a:lnTo>
                    <a:pt x="357632" y="15113"/>
                  </a:lnTo>
                  <a:lnTo>
                    <a:pt x="366522" y="18161"/>
                  </a:lnTo>
                  <a:lnTo>
                    <a:pt x="369824" y="19812"/>
                  </a:lnTo>
                  <a:lnTo>
                    <a:pt x="371983" y="21590"/>
                  </a:lnTo>
                  <a:lnTo>
                    <a:pt x="377317" y="14351"/>
                  </a:lnTo>
                  <a:lnTo>
                    <a:pt x="380619" y="9779"/>
                  </a:lnTo>
                  <a:lnTo>
                    <a:pt x="377952" y="7493"/>
                  </a:lnTo>
                  <a:lnTo>
                    <a:pt x="373634" y="5334"/>
                  </a:lnTo>
                  <a:lnTo>
                    <a:pt x="361696" y="1143"/>
                  </a:lnTo>
                  <a:lnTo>
                    <a:pt x="355981" y="0"/>
                  </a:lnTo>
                  <a:lnTo>
                    <a:pt x="350520" y="0"/>
                  </a:lnTo>
                  <a:lnTo>
                    <a:pt x="339217" y="889"/>
                  </a:lnTo>
                  <a:lnTo>
                    <a:pt x="306451" y="21082"/>
                  </a:lnTo>
                  <a:lnTo>
                    <a:pt x="298450" y="50800"/>
                  </a:lnTo>
                  <a:lnTo>
                    <a:pt x="299339" y="61341"/>
                  </a:lnTo>
                  <a:lnTo>
                    <a:pt x="327025" y="96012"/>
                  </a:lnTo>
                  <a:lnTo>
                    <a:pt x="345694" y="99314"/>
                  </a:lnTo>
                  <a:lnTo>
                    <a:pt x="355981" y="98806"/>
                  </a:lnTo>
                  <a:lnTo>
                    <a:pt x="365379" y="97155"/>
                  </a:lnTo>
                  <a:lnTo>
                    <a:pt x="373761" y="94361"/>
                  </a:lnTo>
                  <a:lnTo>
                    <a:pt x="381127" y="90424"/>
                  </a:lnTo>
                  <a:close/>
                </a:path>
                <a:path w="565784" h="99695">
                  <a:moveTo>
                    <a:pt x="470776" y="1905"/>
                  </a:moveTo>
                  <a:lnTo>
                    <a:pt x="395351" y="1905"/>
                  </a:lnTo>
                  <a:lnTo>
                    <a:pt x="395351" y="16129"/>
                  </a:lnTo>
                  <a:lnTo>
                    <a:pt x="424180" y="16129"/>
                  </a:lnTo>
                  <a:lnTo>
                    <a:pt x="424180" y="97536"/>
                  </a:lnTo>
                  <a:lnTo>
                    <a:pt x="442074" y="97536"/>
                  </a:lnTo>
                  <a:lnTo>
                    <a:pt x="442074" y="16129"/>
                  </a:lnTo>
                  <a:lnTo>
                    <a:pt x="470776" y="16129"/>
                  </a:lnTo>
                  <a:lnTo>
                    <a:pt x="470776" y="1905"/>
                  </a:lnTo>
                  <a:close/>
                </a:path>
                <a:path w="565784" h="99695">
                  <a:moveTo>
                    <a:pt x="565645" y="67056"/>
                  </a:moveTo>
                  <a:lnTo>
                    <a:pt x="565010" y="60071"/>
                  </a:lnTo>
                  <a:lnTo>
                    <a:pt x="563105" y="53721"/>
                  </a:lnTo>
                  <a:lnTo>
                    <a:pt x="560565" y="49276"/>
                  </a:lnTo>
                  <a:lnTo>
                    <a:pt x="560057" y="48260"/>
                  </a:lnTo>
                  <a:lnTo>
                    <a:pt x="555612" y="43815"/>
                  </a:lnTo>
                  <a:lnTo>
                    <a:pt x="550024" y="40386"/>
                  </a:lnTo>
                  <a:lnTo>
                    <a:pt x="547738" y="39573"/>
                  </a:lnTo>
                  <a:lnTo>
                    <a:pt x="547738" y="67056"/>
                  </a:lnTo>
                  <a:lnTo>
                    <a:pt x="547738" y="72517"/>
                  </a:lnTo>
                  <a:lnTo>
                    <a:pt x="545833" y="76835"/>
                  </a:lnTo>
                  <a:lnTo>
                    <a:pt x="538213" y="82677"/>
                  </a:lnTo>
                  <a:lnTo>
                    <a:pt x="533006" y="84201"/>
                  </a:lnTo>
                  <a:lnTo>
                    <a:pt x="516750" y="84201"/>
                  </a:lnTo>
                  <a:lnTo>
                    <a:pt x="509765" y="83947"/>
                  </a:lnTo>
                  <a:lnTo>
                    <a:pt x="505320" y="83566"/>
                  </a:lnTo>
                  <a:lnTo>
                    <a:pt x="505320" y="50800"/>
                  </a:lnTo>
                  <a:lnTo>
                    <a:pt x="513702" y="49784"/>
                  </a:lnTo>
                  <a:lnTo>
                    <a:pt x="520433" y="49276"/>
                  </a:lnTo>
                  <a:lnTo>
                    <a:pt x="525513" y="49276"/>
                  </a:lnTo>
                  <a:lnTo>
                    <a:pt x="535292" y="50419"/>
                  </a:lnTo>
                  <a:lnTo>
                    <a:pt x="542277" y="53721"/>
                  </a:lnTo>
                  <a:lnTo>
                    <a:pt x="546341" y="59182"/>
                  </a:lnTo>
                  <a:lnTo>
                    <a:pt x="547738" y="67056"/>
                  </a:lnTo>
                  <a:lnTo>
                    <a:pt x="547738" y="39573"/>
                  </a:lnTo>
                  <a:lnTo>
                    <a:pt x="543293" y="37973"/>
                  </a:lnTo>
                  <a:lnTo>
                    <a:pt x="540118" y="37338"/>
                  </a:lnTo>
                  <a:lnTo>
                    <a:pt x="535419" y="36449"/>
                  </a:lnTo>
                  <a:lnTo>
                    <a:pt x="526275" y="35941"/>
                  </a:lnTo>
                  <a:lnTo>
                    <a:pt x="520814" y="35941"/>
                  </a:lnTo>
                  <a:lnTo>
                    <a:pt x="513956" y="36449"/>
                  </a:lnTo>
                  <a:lnTo>
                    <a:pt x="505320" y="37338"/>
                  </a:lnTo>
                  <a:lnTo>
                    <a:pt x="505320" y="1905"/>
                  </a:lnTo>
                  <a:lnTo>
                    <a:pt x="487667" y="1905"/>
                  </a:lnTo>
                  <a:lnTo>
                    <a:pt x="487667" y="97536"/>
                  </a:lnTo>
                  <a:lnTo>
                    <a:pt x="525640" y="97536"/>
                  </a:lnTo>
                  <a:lnTo>
                    <a:pt x="535292" y="96901"/>
                  </a:lnTo>
                  <a:lnTo>
                    <a:pt x="565645" y="75438"/>
                  </a:lnTo>
                  <a:lnTo>
                    <a:pt x="565645" y="67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234035" y="4714589"/>
            <a:ext cx="1356995" cy="932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" rIns="0" bIns="0" rtlCol="0">
            <a:spAutoFit/>
          </a:bodyPr>
          <a:lstStyle/>
          <a:p>
            <a:pPr marL="29209" marR="29209" indent="17780" algn="ctr">
              <a:lnSpc>
                <a:spcPct val="90900"/>
              </a:lnSpc>
              <a:spcBef>
                <a:spcPts val="25"/>
              </a:spcBef>
            </a:pPr>
            <a:r>
              <a:rPr sz="1650" spc="-25" dirty="0">
                <a:latin typeface="Trebuchet MS"/>
                <a:cs typeface="Trebuchet MS"/>
              </a:rPr>
              <a:t>не </a:t>
            </a:r>
            <a:r>
              <a:rPr sz="1650" spc="-30" dirty="0">
                <a:latin typeface="Trebuchet MS"/>
                <a:cs typeface="Trebuchet MS"/>
              </a:rPr>
              <a:t>представляет </a:t>
            </a:r>
            <a:r>
              <a:rPr sz="1650" spc="-25" dirty="0">
                <a:latin typeface="Trebuchet MS"/>
                <a:cs typeface="Trebuchet MS"/>
              </a:rPr>
              <a:t>все </a:t>
            </a:r>
            <a:r>
              <a:rPr sz="1650" spc="-10" dirty="0">
                <a:latin typeface="Trebuchet MS"/>
                <a:cs typeface="Trebuchet MS"/>
              </a:rPr>
              <a:t>население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288" y="866879"/>
            <a:ext cx="14383385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0" dirty="0"/>
              <a:t>Основные</a:t>
            </a:r>
            <a:r>
              <a:rPr spc="-480" dirty="0"/>
              <a:t> </a:t>
            </a:r>
            <a:r>
              <a:rPr spc="-185" dirty="0"/>
              <a:t>причины</a:t>
            </a:r>
            <a:r>
              <a:rPr spc="-425" dirty="0"/>
              <a:t> </a:t>
            </a:r>
            <a:r>
              <a:rPr spc="-270" dirty="0"/>
              <a:t>предвзятости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6477" y="1610286"/>
            <a:ext cx="7487920" cy="8535222"/>
          </a:xfrm>
          <a:prstGeom prst="rect">
            <a:avLst/>
          </a:prstGeom>
        </p:spPr>
        <p:txBody>
          <a:bodyPr vert="horz" wrap="square" lIns="0" tIns="357505" rIns="0" bIns="0" rtlCol="0">
            <a:spAutoFit/>
          </a:bodyPr>
          <a:lstStyle/>
          <a:p>
            <a:pPr marL="506095">
              <a:lnSpc>
                <a:spcPct val="100000"/>
              </a:lnSpc>
              <a:spcBef>
                <a:spcPts val="2815"/>
              </a:spcBef>
            </a:pPr>
            <a:r>
              <a:rPr sz="4500" b="1" dirty="0">
                <a:latin typeface="Arial"/>
                <a:cs typeface="Arial"/>
              </a:rPr>
              <a:t>Предвзятость</a:t>
            </a:r>
            <a:r>
              <a:rPr sz="4500" b="1" spc="-229" dirty="0">
                <a:latin typeface="Arial"/>
                <a:cs typeface="Arial"/>
              </a:rPr>
              <a:t> </a:t>
            </a:r>
            <a:r>
              <a:rPr sz="4500" b="1" dirty="0">
                <a:latin typeface="Arial"/>
                <a:cs typeface="Arial"/>
              </a:rPr>
              <a:t>в</a:t>
            </a:r>
            <a:r>
              <a:rPr sz="4500" b="1" spc="-175" dirty="0">
                <a:latin typeface="Arial"/>
                <a:cs typeface="Arial"/>
              </a:rPr>
              <a:t> </a:t>
            </a:r>
            <a:r>
              <a:rPr sz="4500" b="1" spc="-10" dirty="0">
                <a:latin typeface="Arial"/>
                <a:cs typeface="Arial"/>
              </a:rPr>
              <a:t>модели</a:t>
            </a:r>
            <a:endParaRPr sz="4500" dirty="0">
              <a:latin typeface="Arial"/>
              <a:cs typeface="Arial"/>
            </a:endParaRPr>
          </a:p>
          <a:p>
            <a:pPr marL="514984" marR="537845" indent="-502920">
              <a:lnSpc>
                <a:spcPct val="86000"/>
              </a:lnSpc>
              <a:spcBef>
                <a:spcPts val="448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spc="60" dirty="0" err="1">
                <a:latin typeface="Trebuchet MS"/>
                <a:cs typeface="Trebuchet MS"/>
              </a:rPr>
              <a:t>Модельдік</a:t>
            </a:r>
            <a:r>
              <a:rPr lang="ru-RU" sz="3950" spc="60" dirty="0">
                <a:latin typeface="Trebuchet MS"/>
                <a:cs typeface="Trebuchet MS"/>
              </a:rPr>
              <a:t> архитектура </a:t>
            </a:r>
            <a:r>
              <a:rPr lang="ru-RU" sz="3950" spc="60" dirty="0" err="1">
                <a:latin typeface="Trebuchet MS"/>
                <a:cs typeface="Trebuchet MS"/>
              </a:rPr>
              <a:t>мәселелері</a:t>
            </a:r>
            <a:r>
              <a:rPr lang="ru-RU" sz="3950" spc="60" dirty="0">
                <a:latin typeface="Trebuchet MS"/>
                <a:cs typeface="Trebuchet MS"/>
              </a:rPr>
              <a:t> (</a:t>
            </a:r>
            <a:r>
              <a:rPr lang="ru-RU" sz="3950" spc="60" dirty="0" err="1">
                <a:latin typeface="Trebuchet MS"/>
                <a:cs typeface="Trebuchet MS"/>
              </a:rPr>
              <a:t>мысалы</a:t>
            </a:r>
            <a:r>
              <a:rPr lang="ru-RU" sz="3950" spc="60" dirty="0">
                <a:latin typeface="Trebuchet MS"/>
                <a:cs typeface="Trebuchet MS"/>
              </a:rPr>
              <a:t>, </a:t>
            </a:r>
            <a:r>
              <a:rPr lang="en-US" sz="3950" spc="60" dirty="0">
                <a:latin typeface="Trebuchet MS"/>
                <a:cs typeface="Trebuchet MS"/>
              </a:rPr>
              <a:t>LLMs </a:t>
            </a:r>
            <a:r>
              <a:rPr lang="ru-RU" sz="3950" spc="60" dirty="0" err="1">
                <a:latin typeface="Trebuchet MS"/>
                <a:cs typeface="Trebuchet MS"/>
              </a:rPr>
              <a:t>ең</a:t>
            </a:r>
            <a:r>
              <a:rPr lang="ru-RU" sz="3950" spc="60" dirty="0">
                <a:latin typeface="Trebuchet MS"/>
                <a:cs typeface="Trebuchet MS"/>
              </a:rPr>
              <a:t> </a:t>
            </a:r>
            <a:r>
              <a:rPr lang="ru-RU" sz="3950" spc="60" dirty="0" err="1">
                <a:latin typeface="Trebuchet MS"/>
                <a:cs typeface="Trebuchet MS"/>
              </a:rPr>
              <a:t>ықтимал</a:t>
            </a:r>
            <a:r>
              <a:rPr lang="ru-RU" sz="3950" spc="60" dirty="0">
                <a:latin typeface="Trebuchet MS"/>
                <a:cs typeface="Trebuchet MS"/>
              </a:rPr>
              <a:t> </a:t>
            </a:r>
            <a:r>
              <a:rPr lang="ru-RU" sz="3950" spc="60" dirty="0" err="1">
                <a:latin typeface="Trebuchet MS"/>
                <a:cs typeface="Trebuchet MS"/>
              </a:rPr>
              <a:t>сөзді</a:t>
            </a:r>
            <a:r>
              <a:rPr lang="ru-RU" sz="3950" spc="60" dirty="0">
                <a:latin typeface="Trebuchet MS"/>
                <a:cs typeface="Trebuchet MS"/>
              </a:rPr>
              <a:t> </a:t>
            </a:r>
            <a:r>
              <a:rPr lang="ru-RU" sz="3950" spc="60" dirty="0" err="1">
                <a:latin typeface="Trebuchet MS"/>
                <a:cs typeface="Trebuchet MS"/>
              </a:rPr>
              <a:t>болжауға</a:t>
            </a:r>
            <a:r>
              <a:rPr lang="ru-RU" sz="3950" spc="60" dirty="0">
                <a:latin typeface="Trebuchet MS"/>
                <a:cs typeface="Trebuchet MS"/>
              </a:rPr>
              <a:t> </a:t>
            </a:r>
            <a:r>
              <a:rPr lang="ru-RU" sz="3950" spc="60" dirty="0" err="1">
                <a:latin typeface="Trebuchet MS"/>
                <a:cs typeface="Trebuchet MS"/>
              </a:rPr>
              <a:t>үйретілген</a:t>
            </a:r>
            <a:r>
              <a:rPr lang="ru-RU" sz="3950" spc="60" dirty="0">
                <a:latin typeface="Trebuchet MS"/>
                <a:cs typeface="Trebuchet MS"/>
              </a:rPr>
              <a:t>)</a:t>
            </a:r>
          </a:p>
          <a:p>
            <a:pPr marL="514984" marR="537845" indent="-502920">
              <a:lnSpc>
                <a:spcPct val="86000"/>
              </a:lnSpc>
              <a:spcBef>
                <a:spcPts val="448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Деректердің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жаңа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генерациясына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байланысты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бұрмаланудың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артуы</a:t>
            </a:r>
            <a:endParaRPr lang="ru-RU" sz="3950" spc="-10" dirty="0">
              <a:latin typeface="Trebuchet MS"/>
              <a:cs typeface="Trebuchet MS"/>
            </a:endParaRPr>
          </a:p>
          <a:p>
            <a:pPr marL="514984" marR="537845" indent="-502920">
              <a:lnSpc>
                <a:spcPct val="86000"/>
              </a:lnSpc>
              <a:spcBef>
                <a:spcPts val="4485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>
                <a:latin typeface="Trebuchet MS"/>
                <a:cs typeface="Trebuchet MS"/>
              </a:rPr>
              <a:t>Дерек </a:t>
            </a:r>
            <a:r>
              <a:rPr lang="ru-RU" sz="3950" dirty="0" err="1">
                <a:latin typeface="Trebuchet MS"/>
                <a:cs typeface="Trebuchet MS"/>
              </a:rPr>
              <a:t>өлшемі</a:t>
            </a:r>
            <a:r>
              <a:rPr lang="ru-RU" sz="3950" dirty="0">
                <a:latin typeface="Trebuchet MS"/>
                <a:cs typeface="Trebuchet MS"/>
              </a:rPr>
              <a:t> мен </a:t>
            </a:r>
            <a:r>
              <a:rPr lang="ru-RU" sz="3950" dirty="0" err="1">
                <a:latin typeface="Trebuchet MS"/>
                <a:cs typeface="Trebuchet MS"/>
              </a:rPr>
              <a:t>құрылымының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үлгі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салмақтарына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әсері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3042" y="2765228"/>
            <a:ext cx="11399993" cy="71563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831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95"/>
              </a:spcBef>
            </a:pPr>
            <a:r>
              <a:rPr lang="ru-RU" spc="-210" dirty="0" err="1"/>
              <a:t>Жалқаулықтың</a:t>
            </a:r>
            <a:r>
              <a:rPr lang="ru-RU" spc="-210" dirty="0"/>
              <a:t> </a:t>
            </a:r>
            <a:r>
              <a:rPr lang="ru-RU" spc="-210" dirty="0" err="1"/>
              <a:t>негізгі</a:t>
            </a:r>
            <a:r>
              <a:rPr lang="ru-RU" spc="-210" dirty="0"/>
              <a:t> </a:t>
            </a:r>
            <a:r>
              <a:rPr lang="ru-RU" spc="-210" dirty="0" err="1"/>
              <a:t>себептері</a:t>
            </a:r>
            <a:br>
              <a:rPr lang="ru-RU" spc="-210" dirty="0"/>
            </a:br>
            <a:r>
              <a:rPr lang="ru-RU" sz="4500" dirty="0" err="1"/>
              <a:t>Қолданбадағы</a:t>
            </a:r>
            <a:r>
              <a:rPr lang="ru-RU" sz="4500" dirty="0"/>
              <a:t> </a:t>
            </a:r>
            <a:r>
              <a:rPr lang="ru-RU" sz="4500" dirty="0" err="1"/>
              <a:t>ауытқу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1023593" y="3480168"/>
            <a:ext cx="8768080" cy="3574568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514984" marR="568960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spc="-10" dirty="0" err="1">
                <a:latin typeface="Trebuchet MS"/>
                <a:cs typeface="Trebuchet MS"/>
              </a:rPr>
              <a:t>Арнайы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пайдалану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үшін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дұрыс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емес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үлгіні</a:t>
            </a:r>
            <a:r>
              <a:rPr lang="ru-RU" sz="3950" spc="-10" dirty="0">
                <a:latin typeface="Trebuchet MS"/>
                <a:cs typeface="Trebuchet MS"/>
              </a:rPr>
              <a:t> </a:t>
            </a:r>
            <a:r>
              <a:rPr lang="ru-RU" sz="3950" spc="-10" dirty="0" err="1">
                <a:latin typeface="Trebuchet MS"/>
                <a:cs typeface="Trebuchet MS"/>
              </a:rPr>
              <a:t>баптау</a:t>
            </a:r>
            <a:endParaRPr lang="ru-RU" sz="3950" spc="-10" dirty="0">
              <a:latin typeface="Trebuchet MS"/>
              <a:cs typeface="Trebuchet MS"/>
            </a:endParaRPr>
          </a:p>
          <a:p>
            <a:pPr marL="514984" marR="568960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endParaRPr lang="ru-RU" sz="3950" spc="-10" dirty="0">
              <a:latin typeface="Trebuchet MS"/>
              <a:cs typeface="Trebuchet MS"/>
            </a:endParaRPr>
          </a:p>
          <a:p>
            <a:pPr marL="514984" marR="568960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spc="55" dirty="0" err="1">
                <a:latin typeface="Trebuchet MS"/>
                <a:cs typeface="Trebuchet MS"/>
              </a:rPr>
              <a:t>Таңдамалы</a:t>
            </a:r>
            <a:r>
              <a:rPr lang="ru-RU" sz="3950" spc="55" dirty="0">
                <a:latin typeface="Trebuchet MS"/>
                <a:cs typeface="Trebuchet MS"/>
              </a:rPr>
              <a:t> </a:t>
            </a:r>
            <a:r>
              <a:rPr lang="ru-RU" sz="3950" spc="55" dirty="0" err="1">
                <a:latin typeface="Trebuchet MS"/>
                <a:cs typeface="Trebuchet MS"/>
              </a:rPr>
              <a:t>деректерді</a:t>
            </a:r>
            <a:r>
              <a:rPr lang="ru-RU" sz="3950" spc="55" dirty="0">
                <a:latin typeface="Trebuchet MS"/>
                <a:cs typeface="Trebuchet MS"/>
              </a:rPr>
              <a:t> </a:t>
            </a:r>
            <a:r>
              <a:rPr lang="ru-RU" sz="3950" spc="55" dirty="0" err="1">
                <a:latin typeface="Trebuchet MS"/>
                <a:cs typeface="Trebuchet MS"/>
              </a:rPr>
              <a:t>өңдеу</a:t>
            </a:r>
            <a:endParaRPr lang="ru-RU" sz="3950" spc="55" dirty="0">
              <a:latin typeface="Trebuchet MS"/>
              <a:cs typeface="Trebuchet MS"/>
            </a:endParaRPr>
          </a:p>
          <a:p>
            <a:pPr marL="514984" marR="568960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endParaRPr lang="ru-RU" sz="3950" spc="55" dirty="0">
              <a:latin typeface="Trebuchet MS"/>
              <a:cs typeface="Trebuchet MS"/>
            </a:endParaRPr>
          </a:p>
          <a:p>
            <a:pPr marL="514984" marR="568960" indent="-502920">
              <a:lnSpc>
                <a:spcPts val="3800"/>
              </a:lnSpc>
              <a:spcBef>
                <a:spcPts val="1010"/>
              </a:spcBef>
              <a:buSzPct val="122784"/>
              <a:buChar char="•"/>
              <a:tabLst>
                <a:tab pos="514984" algn="l"/>
              </a:tabLst>
            </a:pPr>
            <a:r>
              <a:rPr lang="ru-RU" sz="3950" dirty="0" err="1">
                <a:latin typeface="Trebuchet MS"/>
                <a:cs typeface="Trebuchet MS"/>
              </a:rPr>
              <a:t>Ұрпақ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контекстін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дұрыс</a:t>
            </a:r>
            <a:r>
              <a:rPr lang="ru-RU" sz="3950" dirty="0">
                <a:latin typeface="Trebuchet MS"/>
                <a:cs typeface="Trebuchet MS"/>
              </a:rPr>
              <a:t> </a:t>
            </a:r>
            <a:r>
              <a:rPr lang="ru-RU" sz="3950" dirty="0" err="1">
                <a:latin typeface="Trebuchet MS"/>
                <a:cs typeface="Trebuchet MS"/>
              </a:rPr>
              <a:t>түсінбеу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1789" y="2585654"/>
            <a:ext cx="7914566" cy="41875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9459" y="7602383"/>
            <a:ext cx="4110886" cy="25620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2535</TotalTime>
  <Words>2242</Words>
  <Application>Microsoft Office PowerPoint</Application>
  <PresentationFormat>Произвольный</PresentationFormat>
  <Paragraphs>254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9" baseType="lpstr">
      <vt:lpstr>Arial</vt:lpstr>
      <vt:lpstr>Cambria</vt:lpstr>
      <vt:lpstr>Microsoft Sans Serif</vt:lpstr>
      <vt:lpstr>Tahoma</vt:lpstr>
      <vt:lpstr>Trebuchet MS</vt:lpstr>
      <vt:lpstr>Office Theme</vt:lpstr>
      <vt:lpstr>7. Жасанды интеллект негіздері</vt:lpstr>
      <vt:lpstr>Генеративті модельдердегі ауытқуды түсіну</vt:lpstr>
      <vt:lpstr>Кіріспе</vt:lpstr>
      <vt:lpstr>AI-дағы бейімділік</vt:lpstr>
      <vt:lpstr>AI-дағы бейімділік Тапсырмалар</vt:lpstr>
      <vt:lpstr>AI-дағы бейімділік Неліктен маңызды?</vt:lpstr>
      <vt:lpstr>Жалқаулықтың негізгі себептер Деректердегі ауытқу</vt:lpstr>
      <vt:lpstr>Основные причины предвзятости</vt:lpstr>
      <vt:lpstr>Жалқаулықтың негізгі себептері Қолданбадағы ауытқу</vt:lpstr>
      <vt:lpstr>Біржақтылық қалай көрінеді</vt:lpstr>
      <vt:lpstr>Біржақтылық қалай көрінеді Суреттерде</vt:lpstr>
      <vt:lpstr>Біржақтылық қалай көрінеді Аудио/сөйлеуде</vt:lpstr>
      <vt:lpstr>Біржақтылықты азайту Деректерді басқару</vt:lpstr>
      <vt:lpstr>Біржақтылықты азайту Техникалық тәсілдер</vt:lpstr>
      <vt:lpstr>Біржақтылықты азайту Этикалық дизайн</vt:lpstr>
      <vt:lpstr>Қорытынды Негізгі қорытындылар</vt:lpstr>
      <vt:lpstr>Мәтіндік қорытындыдағы ауытқуды қалай анықтауға болады?</vt:lpstr>
      <vt:lpstr>Мәтінді талдау әдістері Мазмұнды талдау</vt:lpstr>
      <vt:lpstr>Мәтінді талдау әдістері Салыстырмалы анализ</vt:lpstr>
      <vt:lpstr>Мәтінді талдау әдістері Асимметриялық өңдеуді анықтау</vt:lpstr>
      <vt:lpstr>Артықшылықты анықтау құралдары</vt:lpstr>
      <vt:lpstr>Айырмашылықты анықтауға арналған құралдар Мәтінді талдау әдістері</vt:lpstr>
      <vt:lpstr>Жалғастыру мысалдары</vt:lpstr>
      <vt:lpstr>Нәсілдік көзқарас COMPAS бағдарламасының нәтижелері</vt:lpstr>
      <vt:lpstr>Нәсілдік/гендерлік бейімділік Үй қызметкерінің түрлі-түсті фотосуреті</vt:lpstr>
      <vt:lpstr>Нәсілдік көзқарас Тұрақты диффузиялық модель</vt:lpstr>
      <vt:lpstr>Нәсілдік/гендерлік бейімділік</vt:lpstr>
      <vt:lpstr>Саяси көзқарас</vt:lpstr>
      <vt:lpstr>Саяси көзқарас Жасанды интеллекттің саяси әлеуметтік компастары</vt:lpstr>
      <vt:lpstr>Саяси көзқарас Уақыт бойынша саяси компас сынағы нәтижелері (ChatGPT)</vt:lpstr>
      <vt:lpstr>Презентация PowerPoint</vt:lpstr>
      <vt:lpstr>Қазақстандағы саяси наразылықтар туралы сұрақ Гипотетикалық сұраулар</vt:lpstr>
      <vt:lpstr>Қазақстандағы саяси наразылықтар туралы сұрақ Біржақтылық</vt:lpstr>
      <vt:lpstr>Кіріспе Этические аспекты использования ИИ в образовании</vt:lpstr>
      <vt:lpstr>AI создает:</vt:lpstr>
      <vt:lpstr>Генеративті AI білімге әсері</vt:lpstr>
      <vt:lpstr>Негізгі мәселелер Білім беруде AI пайдаланудың этикалық аспектілері</vt:lpstr>
      <vt:lpstr>Негізгі мәселелер Білім беруде AI қолданудың этикалық аспектілері</vt:lpstr>
      <vt:lpstr>Деректер құпиялылығы және қауіпсіздігі Оқушылардың, мұғалімдердің және басқа пайдаланушылардың жеке деректері қалай қорғалады?</vt:lpstr>
      <vt:lpstr>Деректер құпиялылығы және қауіпсіздігі тәуекелдер</vt:lpstr>
      <vt:lpstr>Сынақ мысалы (ChatGPT)</vt:lpstr>
      <vt:lpstr>Сынақ мысалы (Gemini) gemini.google.com</vt:lpstr>
      <vt:lpstr>Деректер құпиялылығы және қауіпсіздігі Этикалық  шешім</vt:lpstr>
      <vt:lpstr>Әділдік және біржақтылықтың жоқтығы AI жүйелеріндегі кемсітушілік пен біржақтылықты қалай болдырмауға болады? </vt:lpstr>
      <vt:lpstr>Әділдік және біржақтылықтың жоқтығы Тәуекелдер</vt:lpstr>
      <vt:lpstr>Тестілеуге арналған мысал (ChatGPT) </vt:lpstr>
      <vt:lpstr>Тестілеуге арналған мысал (ChatGPT)</vt:lpstr>
      <vt:lpstr>Әділдік және біржақтылықтың жоқтығы Этикалық шешім</vt:lpstr>
      <vt:lpstr>Қосу және қол жетімділік Барлық студенттердің, соның ішінде мүмкіндігі шектеулі студенттердің білім беру технологияларына қолжетімділігін қалай қамтамасыз ете аламыз?</vt:lpstr>
      <vt:lpstr>Қосу және қол жетімділік Тәуекелдер</vt:lpstr>
      <vt:lpstr>Тестілеуге арналған мысал (ChatGPT)</vt:lpstr>
      <vt:lpstr>Сынақ мысалы (Gemini)</vt:lpstr>
      <vt:lpstr>Қосу және қол жетімділік Этикалық шешім</vt:lpstr>
      <vt:lpstr>Ашықтық және есеп берушілік Оқу процесіндегі АИ әрекеттеріне кім жауапты?</vt:lpstr>
      <vt:lpstr>Ашықтық және есеп берушілік Тәуекелдер</vt:lpstr>
      <vt:lpstr>Тестілеу мысалы (Gemini және ChatGPT)</vt:lpstr>
      <vt:lpstr>Ашықтық және есеп берушілік</vt:lpstr>
      <vt:lpstr>АИ контекстіндегі мұғалімнің рөлі AI мұғалімнің сыныптағы рөліне қалай әсер етеді?</vt:lpstr>
      <vt:lpstr>АИ контекстіндегі мұғалімнің рөлі</vt:lpstr>
      <vt:lpstr>Тексеруге арналған мысал (ChatGPT мен Gemini)</vt:lpstr>
      <vt:lpstr>АИ контекстіндегі мұғалімнің рөлі Этикалық шешім</vt:lpstr>
      <vt:lpstr>Қорытынды</vt:lpstr>
      <vt:lpstr>Назар аударғаныңызға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9.</dc:title>
  <dc:creator>Юрий Вайс</dc:creator>
  <cp:lastModifiedBy>Гульназ Жомарткызы</cp:lastModifiedBy>
  <cp:revision>22</cp:revision>
  <dcterms:created xsi:type="dcterms:W3CDTF">2025-10-07T12:30:57Z</dcterms:created>
  <dcterms:modified xsi:type="dcterms:W3CDTF">2025-10-28T09:54:57Z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2025-10-07T00:00:00Z</vt:filetime>
  </property>
  <property fmtid="{D5CDD505-2E9C-101B-9397-08002B2CF9AE}" pid="5" name="Producer">
    <vt:lpwstr>Microsoft® Office PowerPoint® 2007</vt:lpwstr>
  </property>
</Properties>
</file>